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445" r:id="rId2"/>
    <p:sldId id="304" r:id="rId3"/>
    <p:sldId id="444" r:id="rId4"/>
    <p:sldId id="303" r:id="rId5"/>
    <p:sldId id="339" r:id="rId6"/>
    <p:sldId id="435" r:id="rId7"/>
    <p:sldId id="425" r:id="rId8"/>
    <p:sldId id="427" r:id="rId9"/>
    <p:sldId id="440" r:id="rId10"/>
    <p:sldId id="432" r:id="rId11"/>
    <p:sldId id="442" r:id="rId12"/>
    <p:sldId id="431" r:id="rId13"/>
    <p:sldId id="437" r:id="rId14"/>
    <p:sldId id="261" r:id="rId15"/>
    <p:sldId id="381" r:id="rId16"/>
  </p:sldIdLst>
  <p:sldSz cx="9144000" cy="6858000" type="screen4x3"/>
  <p:notesSz cx="9926638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4F81BD"/>
    <a:srgbClr val="FF9900"/>
    <a:srgbClr val="F1D715"/>
    <a:srgbClr val="F79646"/>
    <a:srgbClr val="E6E6E6"/>
    <a:srgbClr val="FF3300"/>
    <a:srgbClr val="FF9966"/>
    <a:srgbClr val="FF6600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29" autoAdjust="0"/>
    <p:restoredTop sz="98913" autoAdjust="0"/>
  </p:normalViewPr>
  <p:slideViewPr>
    <p:cSldViewPr>
      <p:cViewPr varScale="1">
        <p:scale>
          <a:sx n="114" d="100"/>
          <a:sy n="114" d="100"/>
        </p:scale>
        <p:origin x="175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F95B15F-6963-4225-BAC2-56B5E98380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BE38E4-E948-4E51-A9EA-B1FE22018D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AC873-A67F-4DBA-8FBD-19317CC3033C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A273D0-7C8C-42E9-891E-9B04E01EFF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838CA8-C667-45FF-8776-4DD6EE6FFC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C2AF3-07A5-404F-8855-73F8D1816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316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49165-24AD-489B-95AE-9030DAD0F05C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0E742-17AA-4DC6-B51D-DFCC068136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82152-CC14-44B7-99FC-287FF349BD08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EDEFE-01D6-4FB0-A015-B345F4A661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3F180-4368-4AC6-B3FD-76F427B92FFA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D9D3A-03E5-4AC3-8C0C-511E87E4AB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9B4A4-ECA9-4D05-BBE5-B085E150AEEA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29D18-73E4-49AA-A95A-123B183A65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04748-FEA1-49E8-A71C-B5DA995E628A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44729-2C97-4069-91A5-FAB0DF29ABF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A1619-4E3F-489D-942B-6E69A8A41AAF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B037A-7B93-4398-A5DB-0B5B9F75A0E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4AEF8-EFA3-4329-9766-EA2B10E00C13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E677B-5D15-4732-ADC3-0035BEAE340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9F433-EF6B-4619-A286-C37382EE8F8F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CA6FD-53BB-40BB-A7C8-2063EF34D9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2B700-78D3-434C-92CA-EFAD7EB31C28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45E52-F6E5-4686-8E19-FF9E1862D4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>
            <a:grpSpLocks/>
          </p:cNvGrpSpPr>
          <p:nvPr userDrawn="1"/>
        </p:nvGrpSpPr>
        <p:grpSpPr bwMode="auto">
          <a:xfrm>
            <a:off x="0" y="2117725"/>
            <a:ext cx="9144000" cy="4740275"/>
            <a:chOff x="0" y="2697065"/>
            <a:chExt cx="9144000" cy="2294480"/>
          </a:xfrm>
        </p:grpSpPr>
        <p:sp>
          <p:nvSpPr>
            <p:cNvPr id="3" name="자유형 2"/>
            <p:cNvSpPr/>
            <p:nvPr/>
          </p:nvSpPr>
          <p:spPr>
            <a:xfrm rot="10800000">
              <a:off x="0" y="2697065"/>
              <a:ext cx="9144000" cy="2256828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3922"/>
                <a:gd name="connsiteX1" fmla="*/ 21600 w 21600"/>
                <a:gd name="connsiteY1" fmla="*/ 0 h 23922"/>
                <a:gd name="connsiteX2" fmla="*/ 21600 w 21600"/>
                <a:gd name="connsiteY2" fmla="*/ 17322 h 23922"/>
                <a:gd name="connsiteX3" fmla="*/ 0 w 21600"/>
                <a:gd name="connsiteY3" fmla="*/ 20172 h 23922"/>
                <a:gd name="connsiteX4" fmla="*/ 0 w 21600"/>
                <a:gd name="connsiteY4" fmla="*/ 0 h 23922"/>
                <a:gd name="connsiteX0" fmla="*/ 0 w 21600"/>
                <a:gd name="connsiteY0" fmla="*/ 0 h 23922"/>
                <a:gd name="connsiteX1" fmla="*/ 21600 w 21600"/>
                <a:gd name="connsiteY1" fmla="*/ 0 h 23922"/>
                <a:gd name="connsiteX2" fmla="*/ 21600 w 21600"/>
                <a:gd name="connsiteY2" fmla="*/ 16662 h 23922"/>
                <a:gd name="connsiteX3" fmla="*/ 0 w 21600"/>
                <a:gd name="connsiteY3" fmla="*/ 20172 h 23922"/>
                <a:gd name="connsiteX4" fmla="*/ 0 w 21600"/>
                <a:gd name="connsiteY4" fmla="*/ 0 h 23922"/>
                <a:gd name="connsiteX0" fmla="*/ 0 w 21600"/>
                <a:gd name="connsiteY0" fmla="*/ 0 h 24645"/>
                <a:gd name="connsiteX1" fmla="*/ 21600 w 21600"/>
                <a:gd name="connsiteY1" fmla="*/ 0 h 24645"/>
                <a:gd name="connsiteX2" fmla="*/ 21600 w 21600"/>
                <a:gd name="connsiteY2" fmla="*/ 16662 h 24645"/>
                <a:gd name="connsiteX3" fmla="*/ 0 w 21600"/>
                <a:gd name="connsiteY3" fmla="*/ 20895 h 24645"/>
                <a:gd name="connsiteX4" fmla="*/ 0 w 21600"/>
                <a:gd name="connsiteY4" fmla="*/ 0 h 24645"/>
                <a:gd name="connsiteX0" fmla="*/ 0 w 21600"/>
                <a:gd name="connsiteY0" fmla="*/ 0 h 25350"/>
                <a:gd name="connsiteX1" fmla="*/ 21600 w 21600"/>
                <a:gd name="connsiteY1" fmla="*/ 0 h 25350"/>
                <a:gd name="connsiteX2" fmla="*/ 21600 w 21600"/>
                <a:gd name="connsiteY2" fmla="*/ 16662 h 25350"/>
                <a:gd name="connsiteX3" fmla="*/ 0 w 21600"/>
                <a:gd name="connsiteY3" fmla="*/ 21600 h 25350"/>
                <a:gd name="connsiteX4" fmla="*/ 0 w 21600"/>
                <a:gd name="connsiteY4" fmla="*/ 0 h 25350"/>
                <a:gd name="connsiteX0" fmla="*/ 0 w 21600"/>
                <a:gd name="connsiteY0" fmla="*/ 0 h 25350"/>
                <a:gd name="connsiteX1" fmla="*/ 21600 w 21600"/>
                <a:gd name="connsiteY1" fmla="*/ 0 h 25350"/>
                <a:gd name="connsiteX2" fmla="*/ 21600 w 21600"/>
                <a:gd name="connsiteY2" fmla="*/ 14996 h 25350"/>
                <a:gd name="connsiteX3" fmla="*/ 0 w 21600"/>
                <a:gd name="connsiteY3" fmla="*/ 21600 h 25350"/>
                <a:gd name="connsiteX4" fmla="*/ 0 w 21600"/>
                <a:gd name="connsiteY4" fmla="*/ 0 h 25350"/>
                <a:gd name="connsiteX0" fmla="*/ 0 w 21600"/>
                <a:gd name="connsiteY0" fmla="*/ 0 h 24836"/>
                <a:gd name="connsiteX1" fmla="*/ 21600 w 21600"/>
                <a:gd name="connsiteY1" fmla="*/ 0 h 24836"/>
                <a:gd name="connsiteX2" fmla="*/ 21600 w 21600"/>
                <a:gd name="connsiteY2" fmla="*/ 14996 h 24836"/>
                <a:gd name="connsiteX3" fmla="*/ 0 w 21600"/>
                <a:gd name="connsiteY3" fmla="*/ 21086 h 24836"/>
                <a:gd name="connsiteX4" fmla="*/ 0 w 21600"/>
                <a:gd name="connsiteY4" fmla="*/ 0 h 24836"/>
                <a:gd name="connsiteX0" fmla="*/ 0 w 21600"/>
                <a:gd name="connsiteY0" fmla="*/ 0 h 23702"/>
                <a:gd name="connsiteX1" fmla="*/ 21600 w 21600"/>
                <a:gd name="connsiteY1" fmla="*/ 0 h 23702"/>
                <a:gd name="connsiteX2" fmla="*/ 21600 w 21600"/>
                <a:gd name="connsiteY2" fmla="*/ 14996 h 23702"/>
                <a:gd name="connsiteX3" fmla="*/ 0 w 21600"/>
                <a:gd name="connsiteY3" fmla="*/ 21086 h 23702"/>
                <a:gd name="connsiteX4" fmla="*/ 0 w 21600"/>
                <a:gd name="connsiteY4" fmla="*/ 0 h 23702"/>
                <a:gd name="connsiteX0" fmla="*/ 0 w 21600"/>
                <a:gd name="connsiteY0" fmla="*/ 0 h 23702"/>
                <a:gd name="connsiteX1" fmla="*/ 21600 w 21600"/>
                <a:gd name="connsiteY1" fmla="*/ 0 h 23702"/>
                <a:gd name="connsiteX2" fmla="*/ 21600 w 21600"/>
                <a:gd name="connsiteY2" fmla="*/ 13270 h 23702"/>
                <a:gd name="connsiteX3" fmla="*/ 0 w 21600"/>
                <a:gd name="connsiteY3" fmla="*/ 21086 h 23702"/>
                <a:gd name="connsiteX4" fmla="*/ 0 w 21600"/>
                <a:gd name="connsiteY4" fmla="*/ 0 h 23702"/>
                <a:gd name="connsiteX0" fmla="*/ 0 w 21600"/>
                <a:gd name="connsiteY0" fmla="*/ 0 h 23702"/>
                <a:gd name="connsiteX1" fmla="*/ 21600 w 21600"/>
                <a:gd name="connsiteY1" fmla="*/ 0 h 23702"/>
                <a:gd name="connsiteX2" fmla="*/ 21600 w 21600"/>
                <a:gd name="connsiteY2" fmla="*/ 13270 h 23702"/>
                <a:gd name="connsiteX3" fmla="*/ 0 w 21600"/>
                <a:gd name="connsiteY3" fmla="*/ 21086 h 23702"/>
                <a:gd name="connsiteX4" fmla="*/ 0 w 21600"/>
                <a:gd name="connsiteY4" fmla="*/ 0 h 23702"/>
                <a:gd name="connsiteX0" fmla="*/ 0 w 21600"/>
                <a:gd name="connsiteY0" fmla="*/ 0 h 22423"/>
                <a:gd name="connsiteX1" fmla="*/ 21600 w 21600"/>
                <a:gd name="connsiteY1" fmla="*/ 0 h 22423"/>
                <a:gd name="connsiteX2" fmla="*/ 21600 w 21600"/>
                <a:gd name="connsiteY2" fmla="*/ 13270 h 22423"/>
                <a:gd name="connsiteX3" fmla="*/ 0 w 21600"/>
                <a:gd name="connsiteY3" fmla="*/ 21086 h 22423"/>
                <a:gd name="connsiteX4" fmla="*/ 0 w 21600"/>
                <a:gd name="connsiteY4" fmla="*/ 0 h 22423"/>
                <a:gd name="connsiteX0" fmla="*/ 0 w 21600"/>
                <a:gd name="connsiteY0" fmla="*/ 0 h 22059"/>
                <a:gd name="connsiteX1" fmla="*/ 21600 w 21600"/>
                <a:gd name="connsiteY1" fmla="*/ 0 h 22059"/>
                <a:gd name="connsiteX2" fmla="*/ 21600 w 21600"/>
                <a:gd name="connsiteY2" fmla="*/ 13270 h 22059"/>
                <a:gd name="connsiteX3" fmla="*/ 0 w 21600"/>
                <a:gd name="connsiteY3" fmla="*/ 20722 h 22059"/>
                <a:gd name="connsiteX4" fmla="*/ 0 w 21600"/>
                <a:gd name="connsiteY4" fmla="*/ 0 h 22059"/>
                <a:gd name="connsiteX0" fmla="*/ 0 w 21600"/>
                <a:gd name="connsiteY0" fmla="*/ 0 h 21686"/>
                <a:gd name="connsiteX1" fmla="*/ 21600 w 21600"/>
                <a:gd name="connsiteY1" fmla="*/ 0 h 21686"/>
                <a:gd name="connsiteX2" fmla="*/ 21600 w 21600"/>
                <a:gd name="connsiteY2" fmla="*/ 13270 h 21686"/>
                <a:gd name="connsiteX3" fmla="*/ 0 w 21600"/>
                <a:gd name="connsiteY3" fmla="*/ 20349 h 21686"/>
                <a:gd name="connsiteX4" fmla="*/ 0 w 21600"/>
                <a:gd name="connsiteY4" fmla="*/ 0 h 21686"/>
                <a:gd name="connsiteX0" fmla="*/ 0 w 21600"/>
                <a:gd name="connsiteY0" fmla="*/ 0 h 21284"/>
                <a:gd name="connsiteX1" fmla="*/ 21600 w 21600"/>
                <a:gd name="connsiteY1" fmla="*/ 0 h 21284"/>
                <a:gd name="connsiteX2" fmla="*/ 21600 w 21600"/>
                <a:gd name="connsiteY2" fmla="*/ 13270 h 21284"/>
                <a:gd name="connsiteX3" fmla="*/ 0 w 21600"/>
                <a:gd name="connsiteY3" fmla="*/ 20349 h 21284"/>
                <a:gd name="connsiteX4" fmla="*/ 0 w 21600"/>
                <a:gd name="connsiteY4" fmla="*/ 0 h 21284"/>
                <a:gd name="connsiteX0" fmla="*/ 0 w 21600"/>
                <a:gd name="connsiteY0" fmla="*/ 0 h 21528"/>
                <a:gd name="connsiteX1" fmla="*/ 21600 w 21600"/>
                <a:gd name="connsiteY1" fmla="*/ 0 h 21528"/>
                <a:gd name="connsiteX2" fmla="*/ 21600 w 21600"/>
                <a:gd name="connsiteY2" fmla="*/ 13270 h 21528"/>
                <a:gd name="connsiteX3" fmla="*/ 0 w 21600"/>
                <a:gd name="connsiteY3" fmla="*/ 20349 h 21528"/>
                <a:gd name="connsiteX4" fmla="*/ 0 w 21600"/>
                <a:gd name="connsiteY4" fmla="*/ 0 h 21528"/>
                <a:gd name="connsiteX0" fmla="*/ 0 w 21600"/>
                <a:gd name="connsiteY0" fmla="*/ 0 h 21528"/>
                <a:gd name="connsiteX1" fmla="*/ 21600 w 21600"/>
                <a:gd name="connsiteY1" fmla="*/ 9851 h 21528"/>
                <a:gd name="connsiteX2" fmla="*/ 21600 w 21600"/>
                <a:gd name="connsiteY2" fmla="*/ 13270 h 21528"/>
                <a:gd name="connsiteX3" fmla="*/ 0 w 21600"/>
                <a:gd name="connsiteY3" fmla="*/ 20349 h 21528"/>
                <a:gd name="connsiteX4" fmla="*/ 0 w 21600"/>
                <a:gd name="connsiteY4" fmla="*/ 0 h 21528"/>
                <a:gd name="connsiteX0" fmla="*/ 0 w 21600"/>
                <a:gd name="connsiteY0" fmla="*/ 195 h 11677"/>
                <a:gd name="connsiteX1" fmla="*/ 21600 w 21600"/>
                <a:gd name="connsiteY1" fmla="*/ 0 h 11677"/>
                <a:gd name="connsiteX2" fmla="*/ 21600 w 21600"/>
                <a:gd name="connsiteY2" fmla="*/ 3419 h 11677"/>
                <a:gd name="connsiteX3" fmla="*/ 0 w 21600"/>
                <a:gd name="connsiteY3" fmla="*/ 10498 h 11677"/>
                <a:gd name="connsiteX4" fmla="*/ 0 w 21600"/>
                <a:gd name="connsiteY4" fmla="*/ 195 h 1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11677">
                  <a:moveTo>
                    <a:pt x="0" y="195"/>
                  </a:moveTo>
                  <a:lnTo>
                    <a:pt x="21600" y="0"/>
                  </a:lnTo>
                  <a:lnTo>
                    <a:pt x="21600" y="3419"/>
                  </a:lnTo>
                  <a:cubicBezTo>
                    <a:pt x="10543" y="2884"/>
                    <a:pt x="11032" y="11677"/>
                    <a:pt x="0" y="10498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chemeClr val="bg1">
                <a:lumMod val="85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4" name="자유형 3"/>
            <p:cNvSpPr/>
            <p:nvPr/>
          </p:nvSpPr>
          <p:spPr>
            <a:xfrm rot="10800000">
              <a:off x="0" y="2925284"/>
              <a:ext cx="9144000" cy="2028609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3922"/>
                <a:gd name="connsiteX1" fmla="*/ 21600 w 21600"/>
                <a:gd name="connsiteY1" fmla="*/ 0 h 23922"/>
                <a:gd name="connsiteX2" fmla="*/ 21600 w 21600"/>
                <a:gd name="connsiteY2" fmla="*/ 17322 h 23922"/>
                <a:gd name="connsiteX3" fmla="*/ 0 w 21600"/>
                <a:gd name="connsiteY3" fmla="*/ 20172 h 23922"/>
                <a:gd name="connsiteX4" fmla="*/ 0 w 21600"/>
                <a:gd name="connsiteY4" fmla="*/ 0 h 23922"/>
                <a:gd name="connsiteX0" fmla="*/ 0 w 21600"/>
                <a:gd name="connsiteY0" fmla="*/ 0 h 23922"/>
                <a:gd name="connsiteX1" fmla="*/ 21600 w 21600"/>
                <a:gd name="connsiteY1" fmla="*/ 0 h 23922"/>
                <a:gd name="connsiteX2" fmla="*/ 21600 w 21600"/>
                <a:gd name="connsiteY2" fmla="*/ 16662 h 23922"/>
                <a:gd name="connsiteX3" fmla="*/ 0 w 21600"/>
                <a:gd name="connsiteY3" fmla="*/ 20172 h 23922"/>
                <a:gd name="connsiteX4" fmla="*/ 0 w 21600"/>
                <a:gd name="connsiteY4" fmla="*/ 0 h 23922"/>
                <a:gd name="connsiteX0" fmla="*/ 0 w 21600"/>
                <a:gd name="connsiteY0" fmla="*/ 0 h 24645"/>
                <a:gd name="connsiteX1" fmla="*/ 21600 w 21600"/>
                <a:gd name="connsiteY1" fmla="*/ 0 h 24645"/>
                <a:gd name="connsiteX2" fmla="*/ 21600 w 21600"/>
                <a:gd name="connsiteY2" fmla="*/ 16662 h 24645"/>
                <a:gd name="connsiteX3" fmla="*/ 0 w 21600"/>
                <a:gd name="connsiteY3" fmla="*/ 20895 h 24645"/>
                <a:gd name="connsiteX4" fmla="*/ 0 w 21600"/>
                <a:gd name="connsiteY4" fmla="*/ 0 h 24645"/>
                <a:gd name="connsiteX0" fmla="*/ 0 w 21600"/>
                <a:gd name="connsiteY0" fmla="*/ 0 h 25350"/>
                <a:gd name="connsiteX1" fmla="*/ 21600 w 21600"/>
                <a:gd name="connsiteY1" fmla="*/ 0 h 25350"/>
                <a:gd name="connsiteX2" fmla="*/ 21600 w 21600"/>
                <a:gd name="connsiteY2" fmla="*/ 16662 h 25350"/>
                <a:gd name="connsiteX3" fmla="*/ 0 w 21600"/>
                <a:gd name="connsiteY3" fmla="*/ 21600 h 25350"/>
                <a:gd name="connsiteX4" fmla="*/ 0 w 21600"/>
                <a:gd name="connsiteY4" fmla="*/ 0 h 25350"/>
                <a:gd name="connsiteX0" fmla="*/ 0 w 21600"/>
                <a:gd name="connsiteY0" fmla="*/ 0 h 25350"/>
                <a:gd name="connsiteX1" fmla="*/ 21600 w 21600"/>
                <a:gd name="connsiteY1" fmla="*/ 0 h 25350"/>
                <a:gd name="connsiteX2" fmla="*/ 21600 w 21600"/>
                <a:gd name="connsiteY2" fmla="*/ 14996 h 25350"/>
                <a:gd name="connsiteX3" fmla="*/ 0 w 21600"/>
                <a:gd name="connsiteY3" fmla="*/ 21600 h 25350"/>
                <a:gd name="connsiteX4" fmla="*/ 0 w 21600"/>
                <a:gd name="connsiteY4" fmla="*/ 0 h 25350"/>
                <a:gd name="connsiteX0" fmla="*/ 0 w 21600"/>
                <a:gd name="connsiteY0" fmla="*/ 0 h 24836"/>
                <a:gd name="connsiteX1" fmla="*/ 21600 w 21600"/>
                <a:gd name="connsiteY1" fmla="*/ 0 h 24836"/>
                <a:gd name="connsiteX2" fmla="*/ 21600 w 21600"/>
                <a:gd name="connsiteY2" fmla="*/ 14996 h 24836"/>
                <a:gd name="connsiteX3" fmla="*/ 0 w 21600"/>
                <a:gd name="connsiteY3" fmla="*/ 21086 h 24836"/>
                <a:gd name="connsiteX4" fmla="*/ 0 w 21600"/>
                <a:gd name="connsiteY4" fmla="*/ 0 h 24836"/>
                <a:gd name="connsiteX0" fmla="*/ 0 w 21600"/>
                <a:gd name="connsiteY0" fmla="*/ 0 h 23702"/>
                <a:gd name="connsiteX1" fmla="*/ 21600 w 21600"/>
                <a:gd name="connsiteY1" fmla="*/ 0 h 23702"/>
                <a:gd name="connsiteX2" fmla="*/ 21600 w 21600"/>
                <a:gd name="connsiteY2" fmla="*/ 14996 h 23702"/>
                <a:gd name="connsiteX3" fmla="*/ 0 w 21600"/>
                <a:gd name="connsiteY3" fmla="*/ 21086 h 23702"/>
                <a:gd name="connsiteX4" fmla="*/ 0 w 21600"/>
                <a:gd name="connsiteY4" fmla="*/ 0 h 23702"/>
                <a:gd name="connsiteX0" fmla="*/ 0 w 21600"/>
                <a:gd name="connsiteY0" fmla="*/ 0 h 23702"/>
                <a:gd name="connsiteX1" fmla="*/ 21600 w 21600"/>
                <a:gd name="connsiteY1" fmla="*/ 11474 h 23702"/>
                <a:gd name="connsiteX2" fmla="*/ 21600 w 21600"/>
                <a:gd name="connsiteY2" fmla="*/ 14996 h 23702"/>
                <a:gd name="connsiteX3" fmla="*/ 0 w 21600"/>
                <a:gd name="connsiteY3" fmla="*/ 21086 h 23702"/>
                <a:gd name="connsiteX4" fmla="*/ 0 w 21600"/>
                <a:gd name="connsiteY4" fmla="*/ 0 h 23702"/>
                <a:gd name="connsiteX0" fmla="*/ 0 w 21600"/>
                <a:gd name="connsiteY0" fmla="*/ 227 h 12228"/>
                <a:gd name="connsiteX1" fmla="*/ 21600 w 21600"/>
                <a:gd name="connsiteY1" fmla="*/ 0 h 12228"/>
                <a:gd name="connsiteX2" fmla="*/ 21600 w 21600"/>
                <a:gd name="connsiteY2" fmla="*/ 3522 h 12228"/>
                <a:gd name="connsiteX3" fmla="*/ 0 w 21600"/>
                <a:gd name="connsiteY3" fmla="*/ 9612 h 12228"/>
                <a:gd name="connsiteX4" fmla="*/ 0 w 21600"/>
                <a:gd name="connsiteY4" fmla="*/ 227 h 1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12228">
                  <a:moveTo>
                    <a:pt x="0" y="227"/>
                  </a:moveTo>
                  <a:lnTo>
                    <a:pt x="21600" y="0"/>
                  </a:lnTo>
                  <a:lnTo>
                    <a:pt x="21600" y="3522"/>
                  </a:lnTo>
                  <a:cubicBezTo>
                    <a:pt x="10598" y="3417"/>
                    <a:pt x="10913" y="12228"/>
                    <a:pt x="0" y="9612"/>
                  </a:cubicBezTo>
                  <a:lnTo>
                    <a:pt x="0" y="22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 rot="10800000">
              <a:off x="0" y="3156576"/>
              <a:ext cx="9144000" cy="179731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3922"/>
                <a:gd name="connsiteX1" fmla="*/ 21600 w 21600"/>
                <a:gd name="connsiteY1" fmla="*/ 0 h 23922"/>
                <a:gd name="connsiteX2" fmla="*/ 21600 w 21600"/>
                <a:gd name="connsiteY2" fmla="*/ 17322 h 23922"/>
                <a:gd name="connsiteX3" fmla="*/ 0 w 21600"/>
                <a:gd name="connsiteY3" fmla="*/ 20172 h 23922"/>
                <a:gd name="connsiteX4" fmla="*/ 0 w 21600"/>
                <a:gd name="connsiteY4" fmla="*/ 0 h 23922"/>
                <a:gd name="connsiteX0" fmla="*/ 0 w 21600"/>
                <a:gd name="connsiteY0" fmla="*/ 0 h 23922"/>
                <a:gd name="connsiteX1" fmla="*/ 21600 w 21600"/>
                <a:gd name="connsiteY1" fmla="*/ 0 h 23922"/>
                <a:gd name="connsiteX2" fmla="*/ 21600 w 21600"/>
                <a:gd name="connsiteY2" fmla="*/ 16662 h 23922"/>
                <a:gd name="connsiteX3" fmla="*/ 0 w 21600"/>
                <a:gd name="connsiteY3" fmla="*/ 20172 h 23922"/>
                <a:gd name="connsiteX4" fmla="*/ 0 w 21600"/>
                <a:gd name="connsiteY4" fmla="*/ 0 h 23922"/>
                <a:gd name="connsiteX0" fmla="*/ 0 w 21600"/>
                <a:gd name="connsiteY0" fmla="*/ 0 h 24645"/>
                <a:gd name="connsiteX1" fmla="*/ 21600 w 21600"/>
                <a:gd name="connsiteY1" fmla="*/ 0 h 24645"/>
                <a:gd name="connsiteX2" fmla="*/ 21600 w 21600"/>
                <a:gd name="connsiteY2" fmla="*/ 16662 h 24645"/>
                <a:gd name="connsiteX3" fmla="*/ 0 w 21600"/>
                <a:gd name="connsiteY3" fmla="*/ 20895 h 24645"/>
                <a:gd name="connsiteX4" fmla="*/ 0 w 21600"/>
                <a:gd name="connsiteY4" fmla="*/ 0 h 24645"/>
                <a:gd name="connsiteX0" fmla="*/ 0 w 21600"/>
                <a:gd name="connsiteY0" fmla="*/ 0 h 25350"/>
                <a:gd name="connsiteX1" fmla="*/ 21600 w 21600"/>
                <a:gd name="connsiteY1" fmla="*/ 0 h 25350"/>
                <a:gd name="connsiteX2" fmla="*/ 21600 w 21600"/>
                <a:gd name="connsiteY2" fmla="*/ 16662 h 25350"/>
                <a:gd name="connsiteX3" fmla="*/ 0 w 21600"/>
                <a:gd name="connsiteY3" fmla="*/ 21600 h 25350"/>
                <a:gd name="connsiteX4" fmla="*/ 0 w 21600"/>
                <a:gd name="connsiteY4" fmla="*/ 0 h 25350"/>
                <a:gd name="connsiteX0" fmla="*/ 0 w 21600"/>
                <a:gd name="connsiteY0" fmla="*/ 0 h 25350"/>
                <a:gd name="connsiteX1" fmla="*/ 21600 w 21600"/>
                <a:gd name="connsiteY1" fmla="*/ 0 h 25350"/>
                <a:gd name="connsiteX2" fmla="*/ 21600 w 21600"/>
                <a:gd name="connsiteY2" fmla="*/ 16662 h 25350"/>
                <a:gd name="connsiteX3" fmla="*/ 0 w 21600"/>
                <a:gd name="connsiteY3" fmla="*/ 21600 h 25350"/>
                <a:gd name="connsiteX4" fmla="*/ 0 w 21600"/>
                <a:gd name="connsiteY4" fmla="*/ 0 h 25350"/>
                <a:gd name="connsiteX0" fmla="*/ 0 w 21600"/>
                <a:gd name="connsiteY0" fmla="*/ 0 h 25350"/>
                <a:gd name="connsiteX1" fmla="*/ 21600 w 21600"/>
                <a:gd name="connsiteY1" fmla="*/ 13041 h 25350"/>
                <a:gd name="connsiteX2" fmla="*/ 21600 w 21600"/>
                <a:gd name="connsiteY2" fmla="*/ 16662 h 25350"/>
                <a:gd name="connsiteX3" fmla="*/ 0 w 21600"/>
                <a:gd name="connsiteY3" fmla="*/ 21600 h 25350"/>
                <a:gd name="connsiteX4" fmla="*/ 0 w 21600"/>
                <a:gd name="connsiteY4" fmla="*/ 0 h 25350"/>
                <a:gd name="connsiteX0" fmla="*/ 0 w 21600"/>
                <a:gd name="connsiteY0" fmla="*/ 258 h 12309"/>
                <a:gd name="connsiteX1" fmla="*/ 21600 w 21600"/>
                <a:gd name="connsiteY1" fmla="*/ 0 h 12309"/>
                <a:gd name="connsiteX2" fmla="*/ 21600 w 21600"/>
                <a:gd name="connsiteY2" fmla="*/ 3621 h 12309"/>
                <a:gd name="connsiteX3" fmla="*/ 0 w 21600"/>
                <a:gd name="connsiteY3" fmla="*/ 8559 h 12309"/>
                <a:gd name="connsiteX4" fmla="*/ 0 w 21600"/>
                <a:gd name="connsiteY4" fmla="*/ 258 h 1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12309">
                  <a:moveTo>
                    <a:pt x="0" y="258"/>
                  </a:moveTo>
                  <a:lnTo>
                    <a:pt x="21600" y="0"/>
                  </a:lnTo>
                  <a:lnTo>
                    <a:pt x="21600" y="3621"/>
                  </a:lnTo>
                  <a:cubicBezTo>
                    <a:pt x="10588" y="2904"/>
                    <a:pt x="10800" y="12309"/>
                    <a:pt x="0" y="8559"/>
                  </a:cubicBezTo>
                  <a:lnTo>
                    <a:pt x="0" y="258"/>
                  </a:lnTo>
                  <a:close/>
                </a:path>
              </a:pathLst>
            </a:custGeom>
            <a:solidFill>
              <a:schemeClr val="bg1">
                <a:lumMod val="8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 rot="10800000">
              <a:off x="0" y="3581508"/>
              <a:ext cx="9144000" cy="141003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4568"/>
                <a:gd name="connsiteX1" fmla="*/ 21600 w 21600"/>
                <a:gd name="connsiteY1" fmla="*/ 0 h 24568"/>
                <a:gd name="connsiteX2" fmla="*/ 21600 w 21600"/>
                <a:gd name="connsiteY2" fmla="*/ 17322 h 24568"/>
                <a:gd name="connsiteX3" fmla="*/ 0 w 21600"/>
                <a:gd name="connsiteY3" fmla="*/ 20818 h 24568"/>
                <a:gd name="connsiteX4" fmla="*/ 0 w 21600"/>
                <a:gd name="connsiteY4" fmla="*/ 0 h 24568"/>
                <a:gd name="connsiteX0" fmla="*/ 0 w 21600"/>
                <a:gd name="connsiteY0" fmla="*/ 0 h 25350"/>
                <a:gd name="connsiteX1" fmla="*/ 21600 w 21600"/>
                <a:gd name="connsiteY1" fmla="*/ 0 h 25350"/>
                <a:gd name="connsiteX2" fmla="*/ 21600 w 21600"/>
                <a:gd name="connsiteY2" fmla="*/ 17322 h 25350"/>
                <a:gd name="connsiteX3" fmla="*/ 0 w 21600"/>
                <a:gd name="connsiteY3" fmla="*/ 21600 h 25350"/>
                <a:gd name="connsiteX4" fmla="*/ 0 w 21600"/>
                <a:gd name="connsiteY4" fmla="*/ 0 h 25350"/>
                <a:gd name="connsiteX0" fmla="*/ 0 w 21600"/>
                <a:gd name="connsiteY0" fmla="*/ 0 h 25350"/>
                <a:gd name="connsiteX1" fmla="*/ 21600 w 21600"/>
                <a:gd name="connsiteY1" fmla="*/ 0 h 25350"/>
                <a:gd name="connsiteX2" fmla="*/ 21600 w 21600"/>
                <a:gd name="connsiteY2" fmla="*/ 17322 h 25350"/>
                <a:gd name="connsiteX3" fmla="*/ 0 w 21600"/>
                <a:gd name="connsiteY3" fmla="*/ 21600 h 25350"/>
                <a:gd name="connsiteX4" fmla="*/ 0 w 21600"/>
                <a:gd name="connsiteY4" fmla="*/ 0 h 25350"/>
                <a:gd name="connsiteX0" fmla="*/ 0 w 21600"/>
                <a:gd name="connsiteY0" fmla="*/ 0 h 25350"/>
                <a:gd name="connsiteX1" fmla="*/ 21600 w 21600"/>
                <a:gd name="connsiteY1" fmla="*/ 0 h 25350"/>
                <a:gd name="connsiteX2" fmla="*/ 21600 w 21600"/>
                <a:gd name="connsiteY2" fmla="*/ 17322 h 25350"/>
                <a:gd name="connsiteX3" fmla="*/ 0 w 21600"/>
                <a:gd name="connsiteY3" fmla="*/ 21600 h 25350"/>
                <a:gd name="connsiteX4" fmla="*/ 0 w 21600"/>
                <a:gd name="connsiteY4" fmla="*/ 0 h 25350"/>
                <a:gd name="connsiteX0" fmla="*/ 0 w 21600"/>
                <a:gd name="connsiteY0" fmla="*/ 0 h 25350"/>
                <a:gd name="connsiteX1" fmla="*/ 21600 w 21600"/>
                <a:gd name="connsiteY1" fmla="*/ 14442 h 25350"/>
                <a:gd name="connsiteX2" fmla="*/ 21600 w 21600"/>
                <a:gd name="connsiteY2" fmla="*/ 17322 h 25350"/>
                <a:gd name="connsiteX3" fmla="*/ 0 w 21600"/>
                <a:gd name="connsiteY3" fmla="*/ 21600 h 25350"/>
                <a:gd name="connsiteX4" fmla="*/ 0 w 21600"/>
                <a:gd name="connsiteY4" fmla="*/ 0 h 25350"/>
                <a:gd name="connsiteX0" fmla="*/ 0 w 21600"/>
                <a:gd name="connsiteY0" fmla="*/ 291 h 10908"/>
                <a:gd name="connsiteX1" fmla="*/ 21600 w 21600"/>
                <a:gd name="connsiteY1" fmla="*/ 0 h 10908"/>
                <a:gd name="connsiteX2" fmla="*/ 21600 w 21600"/>
                <a:gd name="connsiteY2" fmla="*/ 2880 h 10908"/>
                <a:gd name="connsiteX3" fmla="*/ 0 w 21600"/>
                <a:gd name="connsiteY3" fmla="*/ 7158 h 10908"/>
                <a:gd name="connsiteX4" fmla="*/ 0 w 21600"/>
                <a:gd name="connsiteY4" fmla="*/ 291 h 1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10908">
                  <a:moveTo>
                    <a:pt x="0" y="291"/>
                  </a:moveTo>
                  <a:lnTo>
                    <a:pt x="21600" y="0"/>
                  </a:lnTo>
                  <a:lnTo>
                    <a:pt x="21600" y="2880"/>
                  </a:lnTo>
                  <a:cubicBezTo>
                    <a:pt x="10643" y="2271"/>
                    <a:pt x="10800" y="10908"/>
                    <a:pt x="0" y="7158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7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1A5A5-A2A6-414A-A0FF-A9C14909A8DE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8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80B5-B08C-47D0-941F-AF94D6754A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89C76-4B57-4737-A0ED-57474B32890A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1FB04-892A-4A9C-A915-8BD99B7E19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48638-235B-4A96-ACFB-29E32F01467C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85F1F-B8CF-4F0A-B388-A5FE0040008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5123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CA759AB-AE49-4A07-8C41-CB0A09BC9614}" type="datetimeFigureOut">
              <a:rPr lang="ko-KR" altLang="en-US"/>
              <a:pPr>
                <a:defRPr/>
              </a:pPr>
              <a:t>2022-09-15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D545292-6314-4E0E-9EA6-97CDA4DFA1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6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3.JP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3.jpg"/><Relationship Id="rId3" Type="http://schemas.openxmlformats.org/officeDocument/2006/relationships/image" Target="../media/image49.png"/><Relationship Id="rId7" Type="http://schemas.openxmlformats.org/officeDocument/2006/relationships/image" Target="../media/image20.png"/><Relationship Id="rId12" Type="http://schemas.openxmlformats.org/officeDocument/2006/relationships/image" Target="../media/image5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51.png"/><Relationship Id="rId5" Type="http://schemas.openxmlformats.org/officeDocument/2006/relationships/image" Target="../media/image18.png"/><Relationship Id="rId10" Type="http://schemas.openxmlformats.org/officeDocument/2006/relationships/image" Target="../media/image50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3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24.JP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4819" y="3096132"/>
            <a:ext cx="9076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altLang="ko-KR" sz="7200" b="1" spc="50" dirty="0">
                <a:ln w="13500">
                  <a:solidFill>
                    <a:srgbClr val="F8F8F8"/>
                  </a:solidFill>
                  <a:prstDash val="solid"/>
                </a:ln>
                <a:solidFill>
                  <a:srgbClr val="5EC4E4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j-lt"/>
              </a:rPr>
              <a:t>S</a:t>
            </a:r>
            <a:endParaRPr lang="en-US" altLang="ko-KR" sz="3200" b="1" spc="50" dirty="0">
              <a:ln w="13500">
                <a:solidFill>
                  <a:srgbClr val="F8F8F8"/>
                </a:solidFill>
                <a:prstDash val="solid"/>
              </a:ln>
              <a:solidFill>
                <a:srgbClr val="00206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j-lt"/>
            </a:endParaRPr>
          </a:p>
          <a:p>
            <a:pPr algn="ctr">
              <a:lnSpc>
                <a:spcPts val="7200"/>
              </a:lnSpc>
            </a:pPr>
            <a:r>
              <a:rPr lang="en-US" altLang="ko-KR" sz="7200" b="1" spc="50" dirty="0">
                <a:ln w="13500">
                  <a:solidFill>
                    <a:srgbClr val="F8F8F8"/>
                  </a:solidFill>
                  <a:prstDash val="solid"/>
                </a:ln>
                <a:solidFill>
                  <a:srgbClr val="5EC4E4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j-lt"/>
              </a:rPr>
              <a:t>O</a:t>
            </a:r>
            <a:endParaRPr lang="en-US" altLang="ko-KR" sz="3200" b="1" spc="50" dirty="0">
              <a:ln w="13500">
                <a:solidFill>
                  <a:srgbClr val="F8F8F8"/>
                </a:solidFill>
                <a:prstDash val="solid"/>
              </a:ln>
              <a:solidFill>
                <a:srgbClr val="00206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j-lt"/>
            </a:endParaRPr>
          </a:p>
          <a:p>
            <a:pPr algn="ctr">
              <a:lnSpc>
                <a:spcPts val="7200"/>
              </a:lnSpc>
            </a:pPr>
            <a:r>
              <a:rPr lang="en-US" altLang="ko-KR" sz="7200" b="1" spc="50" dirty="0">
                <a:ln w="13500">
                  <a:solidFill>
                    <a:srgbClr val="F8F8F8"/>
                  </a:solidFill>
                  <a:prstDash val="solid"/>
                </a:ln>
                <a:solidFill>
                  <a:srgbClr val="5EC4E4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j-lt"/>
              </a:rPr>
              <a:t>S</a:t>
            </a:r>
            <a:endParaRPr lang="en-US" altLang="ko-KR" sz="3200" b="1" spc="50" dirty="0">
              <a:ln w="13500">
                <a:solidFill>
                  <a:srgbClr val="F8F8F8"/>
                </a:solidFill>
                <a:prstDash val="solid"/>
              </a:ln>
              <a:solidFill>
                <a:srgbClr val="00206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j-lt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68D1F-3429-41C9-BBA8-5F563C952337}"/>
              </a:ext>
            </a:extLst>
          </p:cNvPr>
          <p:cNvSpPr txBox="1"/>
          <p:nvPr/>
        </p:nvSpPr>
        <p:spPr>
          <a:xfrm>
            <a:off x="50304" y="6508553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n-ea"/>
                <a:ea typeface="+mn-ea"/>
              </a:rPr>
              <a:t>2018.11.09(</a:t>
            </a:r>
            <a:r>
              <a:rPr lang="ko-KR" altLang="en-US" sz="1200" dirty="0">
                <a:latin typeface="+mn-ea"/>
                <a:ea typeface="+mn-ea"/>
              </a:rPr>
              <a:t>금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8F3A36-8286-4EAE-ABFA-68E7FFBD23F9}"/>
              </a:ext>
            </a:extLst>
          </p:cNvPr>
          <p:cNvSpPr/>
          <p:nvPr/>
        </p:nvSpPr>
        <p:spPr>
          <a:xfrm>
            <a:off x="1115616" y="871259"/>
            <a:ext cx="6912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“</a:t>
            </a:r>
            <a:r>
              <a:rPr lang="ko-KR" altLang="en-US" sz="4800" b="1" dirty="0"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독거노인 안전 </a:t>
            </a:r>
            <a:r>
              <a:rPr lang="ko-KR" altLang="en-US" sz="4800" b="1" dirty="0" err="1"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돌보미</a:t>
            </a:r>
            <a:r>
              <a:rPr lang="en-US" altLang="ko-KR" sz="4800" b="1" dirty="0"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”</a:t>
            </a:r>
            <a:endParaRPr lang="en-US" altLang="ko-KR" sz="4400" b="1" dirty="0"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2934118"/>
            <a:ext cx="230986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en-US" altLang="ko-KR" sz="3200" b="1" spc="50" dirty="0" err="1">
                <a:ln w="13500">
                  <a:solidFill>
                    <a:srgbClr val="F8F8F8"/>
                  </a:solidFill>
                  <a:prstDash val="solid"/>
                </a:ln>
                <a:solidFill>
                  <a:srgbClr val="00206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j-lt"/>
              </a:rPr>
              <a:t>enior</a:t>
            </a:r>
            <a:endParaRPr lang="en-US" altLang="ko-KR" sz="3200" b="1" spc="50" dirty="0">
              <a:ln w="13500">
                <a:solidFill>
                  <a:srgbClr val="F8F8F8"/>
                </a:solidFill>
                <a:prstDash val="solid"/>
              </a:ln>
              <a:solidFill>
                <a:srgbClr val="00206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j-lt"/>
            </a:endParaRPr>
          </a:p>
          <a:p>
            <a:pPr>
              <a:lnSpc>
                <a:spcPts val="7200"/>
              </a:lnSpc>
            </a:pPr>
            <a:r>
              <a:rPr lang="en-US" altLang="ko-KR" sz="3200" b="1" spc="50" dirty="0" err="1">
                <a:ln w="13500">
                  <a:solidFill>
                    <a:srgbClr val="F8F8F8"/>
                  </a:solidFill>
                  <a:prstDash val="solid"/>
                </a:ln>
                <a:solidFill>
                  <a:srgbClr val="00206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j-lt"/>
              </a:rPr>
              <a:t>bservation</a:t>
            </a:r>
            <a:endParaRPr lang="en-US" altLang="ko-KR" sz="3200" b="1" spc="50" dirty="0">
              <a:ln w="13500">
                <a:solidFill>
                  <a:srgbClr val="F8F8F8"/>
                </a:solidFill>
                <a:prstDash val="solid"/>
              </a:ln>
              <a:solidFill>
                <a:srgbClr val="00206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j-lt"/>
            </a:endParaRPr>
          </a:p>
          <a:p>
            <a:pPr>
              <a:lnSpc>
                <a:spcPts val="7200"/>
              </a:lnSpc>
            </a:pPr>
            <a:r>
              <a:rPr lang="en-US" altLang="ko-KR" sz="3200" b="1" spc="50" dirty="0" err="1">
                <a:ln w="13500">
                  <a:solidFill>
                    <a:srgbClr val="F8F8F8"/>
                  </a:solidFill>
                  <a:prstDash val="solid"/>
                </a:ln>
                <a:solidFill>
                  <a:srgbClr val="00206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j-lt"/>
              </a:rPr>
              <a:t>ystem</a:t>
            </a:r>
            <a:endParaRPr lang="en-US" altLang="ko-KR" sz="3200" b="1" spc="50" dirty="0">
              <a:ln w="13500">
                <a:solidFill>
                  <a:srgbClr val="F8F8F8"/>
                </a:solidFill>
                <a:prstDash val="solid"/>
              </a:ln>
              <a:solidFill>
                <a:srgbClr val="00206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j-lt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A01B69-D4AE-4FD6-9F24-335FF06F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687789"/>
              </p:ext>
            </p:extLst>
          </p:nvPr>
        </p:nvGraphicFramePr>
        <p:xfrm>
          <a:off x="5142459" y="4282618"/>
          <a:ext cx="3732584" cy="1695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6292">
                  <a:extLst>
                    <a:ext uri="{9D8B030D-6E8A-4147-A177-3AD203B41FA5}">
                      <a16:colId xmlns:a16="http://schemas.microsoft.com/office/drawing/2014/main" val="1959298973"/>
                    </a:ext>
                  </a:extLst>
                </a:gridCol>
                <a:gridCol w="1866292">
                  <a:extLst>
                    <a:ext uri="{9D8B030D-6E8A-4147-A177-3AD203B41FA5}">
                      <a16:colId xmlns:a16="http://schemas.microsoft.com/office/drawing/2014/main" val="54812909"/>
                    </a:ext>
                  </a:extLst>
                </a:gridCol>
              </a:tblGrid>
              <a:tr h="4550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002060"/>
                          </a:solidFill>
                        </a:rPr>
                        <a:t>전기공학과</a:t>
                      </a:r>
                      <a:endParaRPr lang="ko-KR" altLang="en-US" sz="24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rgbClr val="002060"/>
                          </a:solidFill>
                        </a:rPr>
                        <a:t>프로덕트디자인</a:t>
                      </a:r>
                      <a:endParaRPr lang="ko-KR" altLang="en-US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262415"/>
                  </a:ext>
                </a:extLst>
              </a:tr>
              <a:tr h="785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민상규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정규혁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 err="1"/>
                        <a:t>최재국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이경원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김가현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조수민      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강현지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251437"/>
                  </a:ext>
                </a:extLst>
              </a:tr>
              <a:tr h="455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참여기업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마이컴월드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20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84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7"/>
          <a:stretch/>
        </p:blipFill>
        <p:spPr bwMode="auto">
          <a:xfrm>
            <a:off x="298739" y="2276873"/>
            <a:ext cx="3240000" cy="3472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70853" y="1225045"/>
            <a:ext cx="960787" cy="576064"/>
            <a:chOff x="4043261" y="1844824"/>
            <a:chExt cx="960787" cy="57606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D92DC81-E33A-4B5C-8924-9F15926391A3}"/>
                </a:ext>
              </a:extLst>
            </p:cNvPr>
            <p:cNvSpPr/>
            <p:nvPr/>
          </p:nvSpPr>
          <p:spPr bwMode="auto">
            <a:xfrm>
              <a:off x="4043261" y="1945249"/>
              <a:ext cx="898041" cy="43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제목 1">
              <a:extLst>
                <a:ext uri="{FF2B5EF4-FFF2-40B4-BE49-F238E27FC236}">
                  <a16:creationId xmlns:a16="http://schemas.microsoft.com/office/drawing/2014/main" id="{AA658E23-A2C8-4972-A9E9-CAA2A4C9410E}"/>
                </a:ext>
              </a:extLst>
            </p:cNvPr>
            <p:cNvSpPr txBox="1">
              <a:spLocks/>
            </p:cNvSpPr>
            <p:nvPr/>
          </p:nvSpPr>
          <p:spPr>
            <a:xfrm>
              <a:off x="4044294" y="1844824"/>
              <a:ext cx="959754" cy="5760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APP</a:t>
              </a:r>
              <a:endParaRPr kumimoji="0" lang="ko-KR" altLang="en-US" sz="2400" b="1" i="0" u="none" strike="noStrike" kern="1200" normalizeH="0" baseline="0" noProof="0" dirty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2F6D87C-CAF3-4100-A818-26BE50D68995}"/>
              </a:ext>
            </a:extLst>
          </p:cNvPr>
          <p:cNvSpPr txBox="1"/>
          <p:nvPr/>
        </p:nvSpPr>
        <p:spPr>
          <a:xfrm>
            <a:off x="323528" y="260648"/>
            <a:ext cx="5025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4.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정상 상황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 (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외부 기기 제어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)</a:t>
            </a:r>
            <a:endParaRPr lang="ko-KR" altLang="en-US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0DB349-6105-4AD5-8437-820217F69633}"/>
              </a:ext>
            </a:extLst>
          </p:cNvPr>
          <p:cNvSpPr txBox="1"/>
          <p:nvPr/>
        </p:nvSpPr>
        <p:spPr>
          <a:xfrm>
            <a:off x="50304" y="6508553"/>
            <a:ext cx="200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lt"/>
              </a:rPr>
              <a:t>정상 상황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외부 기기 제어</a:t>
            </a:r>
          </a:p>
        </p:txBody>
      </p:sp>
      <p:pic>
        <p:nvPicPr>
          <p:cNvPr id="7" name="그림 6" descr="테이블, 컵, 개체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3A0338D1-5ED8-4AD7-8C70-A1D83B6D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845" y="2420888"/>
            <a:ext cx="2160000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FE4F78-9D6A-4ABC-BB3E-9FB8CA165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07" y="2492896"/>
            <a:ext cx="2160000" cy="2160000"/>
          </a:xfrm>
          <a:prstGeom prst="rect">
            <a:avLst/>
          </a:prstGeom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9"/>
          <a:stretch/>
        </p:blipFill>
        <p:spPr bwMode="auto">
          <a:xfrm>
            <a:off x="298739" y="2866279"/>
            <a:ext cx="3240000" cy="288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1886" y="3933056"/>
            <a:ext cx="3119994" cy="115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1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_x261552264" descr="EMB00001aa4311b">
            <a:extLst>
              <a:ext uri="{FF2B5EF4-FFF2-40B4-BE49-F238E27FC236}">
                <a16:creationId xmlns:a16="http://schemas.microsoft.com/office/drawing/2014/main" id="{D5E3B1C6-2C6C-4F3D-AF88-EA71EB8A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42286"/>
            <a:ext cx="2261756" cy="346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70853" y="1225045"/>
            <a:ext cx="960787" cy="576064"/>
            <a:chOff x="4043261" y="1844824"/>
            <a:chExt cx="960787" cy="57606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D92DC81-E33A-4B5C-8924-9F15926391A3}"/>
                </a:ext>
              </a:extLst>
            </p:cNvPr>
            <p:cNvSpPr/>
            <p:nvPr/>
          </p:nvSpPr>
          <p:spPr bwMode="auto">
            <a:xfrm>
              <a:off x="4043261" y="1945249"/>
              <a:ext cx="898041" cy="43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제목 1">
              <a:extLst>
                <a:ext uri="{FF2B5EF4-FFF2-40B4-BE49-F238E27FC236}">
                  <a16:creationId xmlns:a16="http://schemas.microsoft.com/office/drawing/2014/main" id="{AA658E23-A2C8-4972-A9E9-CAA2A4C9410E}"/>
                </a:ext>
              </a:extLst>
            </p:cNvPr>
            <p:cNvSpPr txBox="1">
              <a:spLocks/>
            </p:cNvSpPr>
            <p:nvPr/>
          </p:nvSpPr>
          <p:spPr>
            <a:xfrm>
              <a:off x="4044294" y="1844824"/>
              <a:ext cx="959754" cy="5760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APP</a:t>
              </a:r>
              <a:endParaRPr kumimoji="0" lang="ko-KR" altLang="en-US" sz="2400" b="1" i="0" u="none" strike="noStrike" kern="1200" normalizeH="0" baseline="0" noProof="0" dirty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2F6D87C-CAF3-4100-A818-26BE50D68995}"/>
              </a:ext>
            </a:extLst>
          </p:cNvPr>
          <p:cNvSpPr txBox="1"/>
          <p:nvPr/>
        </p:nvSpPr>
        <p:spPr>
          <a:xfrm>
            <a:off x="323528" y="260648"/>
            <a:ext cx="4174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4.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정상 상황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 (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상담 예약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)</a:t>
            </a:r>
            <a:endParaRPr lang="ko-KR" altLang="en-US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0DB349-6105-4AD5-8437-820217F69633}"/>
              </a:ext>
            </a:extLst>
          </p:cNvPr>
          <p:cNvSpPr txBox="1"/>
          <p:nvPr/>
        </p:nvSpPr>
        <p:spPr>
          <a:xfrm>
            <a:off x="50304" y="6508553"/>
            <a:ext cx="1648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lt"/>
              </a:rPr>
              <a:t>정상 상황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상담 예약</a:t>
            </a:r>
          </a:p>
        </p:txBody>
      </p:sp>
      <p:pic>
        <p:nvPicPr>
          <p:cNvPr id="1027" name="_x261553544" descr="EMB00001aa4311a">
            <a:extLst>
              <a:ext uri="{FF2B5EF4-FFF2-40B4-BE49-F238E27FC236}">
                <a16:creationId xmlns:a16="http://schemas.microsoft.com/office/drawing/2014/main" id="{980628AE-8D21-4BA4-807D-536CDF791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09" y="2245357"/>
            <a:ext cx="2261755" cy="346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261551784" descr="EMB00001aa4311c">
            <a:extLst>
              <a:ext uri="{FF2B5EF4-FFF2-40B4-BE49-F238E27FC236}">
                <a16:creationId xmlns:a16="http://schemas.microsoft.com/office/drawing/2014/main" id="{FB177A42-9837-4AB2-B5AD-7D9FBB69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" t="3955" b="69292"/>
          <a:stretch>
            <a:fillRect/>
          </a:stretch>
        </p:blipFill>
        <p:spPr bwMode="auto">
          <a:xfrm>
            <a:off x="5424621" y="1437830"/>
            <a:ext cx="3083658" cy="19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2FA0A0-FB87-4E6F-9702-37804C52AAFA}"/>
              </a:ext>
            </a:extLst>
          </p:cNvPr>
          <p:cNvSpPr/>
          <p:nvPr/>
        </p:nvSpPr>
        <p:spPr bwMode="auto">
          <a:xfrm>
            <a:off x="5251857" y="3849008"/>
            <a:ext cx="1217430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4053F694-4154-4883-9C67-383F7834FF36}"/>
              </a:ext>
            </a:extLst>
          </p:cNvPr>
          <p:cNvSpPr txBox="1">
            <a:spLocks/>
          </p:cNvSpPr>
          <p:nvPr/>
        </p:nvSpPr>
        <p:spPr>
          <a:xfrm>
            <a:off x="5251857" y="3776876"/>
            <a:ext cx="126779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</a:t>
            </a:r>
            <a:endParaRPr kumimoji="0" lang="ko-KR" altLang="en-US" sz="2400" b="1" i="0" u="none" strike="noStrike" kern="1200" normalizeH="0" baseline="0" noProof="0" dirty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203E92B-D8F6-4E32-B370-A2AE39A571C8}"/>
              </a:ext>
            </a:extLst>
          </p:cNvPr>
          <p:cNvGrpSpPr/>
          <p:nvPr/>
        </p:nvGrpSpPr>
        <p:grpSpPr>
          <a:xfrm>
            <a:off x="6064522" y="4431551"/>
            <a:ext cx="1750579" cy="1722897"/>
            <a:chOff x="6978817" y="4614660"/>
            <a:chExt cx="1484235" cy="1376852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37A9636-5DF6-4C69-8E37-EA566577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8817" y="4614660"/>
              <a:ext cx="1484235" cy="99144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152E71-7537-4568-9199-99766C7C88D8}"/>
                </a:ext>
              </a:extLst>
            </p:cNvPr>
            <p:cNvSpPr txBox="1"/>
            <p:nvPr/>
          </p:nvSpPr>
          <p:spPr>
            <a:xfrm>
              <a:off x="6988261" y="5532028"/>
              <a:ext cx="1397685" cy="45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+mn-ea"/>
                  <a:ea typeface="+mn-ea"/>
                </a:rPr>
                <a:t>ARTIK 710</a:t>
              </a:r>
            </a:p>
          </p:txBody>
        </p:sp>
      </p:grpSp>
      <p:sp>
        <p:nvSpPr>
          <p:cNvPr id="29" name="오른쪽 화살표 16">
            <a:extLst>
              <a:ext uri="{FF2B5EF4-FFF2-40B4-BE49-F238E27FC236}">
                <a16:creationId xmlns:a16="http://schemas.microsoft.com/office/drawing/2014/main" id="{07605F8C-57A9-4A22-91AC-ADCBCF088557}"/>
              </a:ext>
            </a:extLst>
          </p:cNvPr>
          <p:cNvSpPr/>
          <p:nvPr/>
        </p:nvSpPr>
        <p:spPr>
          <a:xfrm>
            <a:off x="4247964" y="2847392"/>
            <a:ext cx="648072" cy="1368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CDEAD3-7C75-47EA-92EA-82BAD6613881}"/>
              </a:ext>
            </a:extLst>
          </p:cNvPr>
          <p:cNvSpPr/>
          <p:nvPr/>
        </p:nvSpPr>
        <p:spPr bwMode="auto">
          <a:xfrm>
            <a:off x="5251857" y="1298380"/>
            <a:ext cx="1217430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7F47A7F7-B8CC-4BF8-BE97-BC01FCC34F5C}"/>
              </a:ext>
            </a:extLst>
          </p:cNvPr>
          <p:cNvSpPr txBox="1">
            <a:spLocks/>
          </p:cNvSpPr>
          <p:nvPr/>
        </p:nvSpPr>
        <p:spPr>
          <a:xfrm>
            <a:off x="5251857" y="1226248"/>
            <a:ext cx="126779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</a:t>
            </a:r>
            <a:endParaRPr kumimoji="0" lang="ko-KR" altLang="en-US" sz="2400" b="1" i="0" u="none" strike="noStrike" kern="1200" normalizeH="0" baseline="0" noProof="0" dirty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상담예약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24159" y="4115260"/>
            <a:ext cx="609600" cy="6096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98068" y="4724860"/>
            <a:ext cx="2008820" cy="433825"/>
            <a:chOff x="2267744" y="4399786"/>
            <a:chExt cx="2008820" cy="43382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1457" y="4399786"/>
              <a:ext cx="1975107" cy="43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407C6B8-5A84-4DB7-9D46-BA92515059D2}"/>
                </a:ext>
              </a:extLst>
            </p:cNvPr>
            <p:cNvSpPr/>
            <p:nvPr/>
          </p:nvSpPr>
          <p:spPr>
            <a:xfrm>
              <a:off x="2267744" y="4399786"/>
              <a:ext cx="2008820" cy="4338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116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92DC81-E33A-4B5C-8924-9F15926391A3}"/>
              </a:ext>
            </a:extLst>
          </p:cNvPr>
          <p:cNvSpPr/>
          <p:nvPr/>
        </p:nvSpPr>
        <p:spPr bwMode="auto">
          <a:xfrm>
            <a:off x="5292080" y="1412900"/>
            <a:ext cx="1217430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A658E23-A2C8-4972-A9E9-CAA2A4C9410E}"/>
              </a:ext>
            </a:extLst>
          </p:cNvPr>
          <p:cNvSpPr txBox="1">
            <a:spLocks/>
          </p:cNvSpPr>
          <p:nvPr/>
        </p:nvSpPr>
        <p:spPr>
          <a:xfrm>
            <a:off x="5292080" y="1340768"/>
            <a:ext cx="1267799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</a:t>
            </a:r>
            <a:endParaRPr kumimoji="0" lang="ko-KR" altLang="en-US" sz="2400" b="1" i="0" u="none" strike="noStrike" kern="1200" normalizeH="0" baseline="0" noProof="0" dirty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B04A98-0C76-4BF1-9F82-1954D26E53FB}"/>
              </a:ext>
            </a:extLst>
          </p:cNvPr>
          <p:cNvGrpSpPr/>
          <p:nvPr/>
        </p:nvGrpSpPr>
        <p:grpSpPr>
          <a:xfrm>
            <a:off x="5792683" y="3700614"/>
            <a:ext cx="2331076" cy="2103555"/>
            <a:chOff x="6978817" y="4614660"/>
            <a:chExt cx="1484235" cy="126242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8817" y="4614660"/>
              <a:ext cx="1484235" cy="99144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1CB20F-539C-4ECC-B4D0-68911AFBAF67}"/>
                </a:ext>
              </a:extLst>
            </p:cNvPr>
            <p:cNvSpPr txBox="1"/>
            <p:nvPr/>
          </p:nvSpPr>
          <p:spPr>
            <a:xfrm>
              <a:off x="6988261" y="5532028"/>
              <a:ext cx="1068973" cy="345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+mn-ea"/>
                  <a:ea typeface="+mn-ea"/>
                </a:rPr>
                <a:t>ARTIK 710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302BE3E-3DF2-411D-8F1E-08F662DADE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05" y="3301177"/>
            <a:ext cx="775895" cy="7758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92DC81-E33A-4B5C-8924-9F15926391A3}"/>
              </a:ext>
            </a:extLst>
          </p:cNvPr>
          <p:cNvSpPr/>
          <p:nvPr/>
        </p:nvSpPr>
        <p:spPr bwMode="auto">
          <a:xfrm>
            <a:off x="539552" y="1441193"/>
            <a:ext cx="1008112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A658E23-A2C8-4972-A9E9-CAA2A4C9410E}"/>
              </a:ext>
            </a:extLst>
          </p:cNvPr>
          <p:cNvSpPr txBox="1">
            <a:spLocks/>
          </p:cNvSpPr>
          <p:nvPr/>
        </p:nvSpPr>
        <p:spPr>
          <a:xfrm>
            <a:off x="587910" y="1340768"/>
            <a:ext cx="110377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</a:t>
            </a:r>
            <a:endParaRPr kumimoji="0" lang="ko-KR" altLang="en-US" sz="2400" b="1" i="0" u="none" strike="noStrike" kern="1200" normalizeH="0" baseline="0" noProof="0" dirty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499992" y="3140968"/>
            <a:ext cx="648072" cy="1368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023542"/>
            <a:ext cx="619727" cy="5979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2003329"/>
            <a:ext cx="629138" cy="62913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34" y="2060848"/>
            <a:ext cx="558519" cy="55851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28" y="2090289"/>
            <a:ext cx="632422" cy="53123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30" y="2004202"/>
            <a:ext cx="636662" cy="636662"/>
          </a:xfrm>
          <a:prstGeom prst="rect">
            <a:avLst/>
          </a:prstGeom>
        </p:spPr>
      </p:pic>
      <p:sp>
        <p:nvSpPr>
          <p:cNvPr id="24" name="원호 23"/>
          <p:cNvSpPr/>
          <p:nvPr/>
        </p:nvSpPr>
        <p:spPr>
          <a:xfrm flipV="1">
            <a:off x="5220072" y="1994954"/>
            <a:ext cx="3334433" cy="1074006"/>
          </a:xfrm>
          <a:prstGeom prst="arc">
            <a:avLst>
              <a:gd name="adj1" fmla="val 10805420"/>
              <a:gd name="adj2" fmla="val 1533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6738897" y="3068960"/>
            <a:ext cx="353383" cy="43204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4FB288A-67BB-4A35-A507-048504AF82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062009"/>
            <a:ext cx="629138" cy="6291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EB9EC2-FF7C-4173-B3EF-8C5024D648D8}"/>
              </a:ext>
            </a:extLst>
          </p:cNvPr>
          <p:cNvSpPr txBox="1"/>
          <p:nvPr/>
        </p:nvSpPr>
        <p:spPr>
          <a:xfrm>
            <a:off x="323528" y="260648"/>
            <a:ext cx="4892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5.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비상 상황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 (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실내 모니터링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)</a:t>
            </a:r>
            <a:endParaRPr lang="ko-KR" altLang="en-US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DAB204-0B03-4384-8958-BFDCCAC6524C}"/>
              </a:ext>
            </a:extLst>
          </p:cNvPr>
          <p:cNvSpPr txBox="1"/>
          <p:nvPr/>
        </p:nvSpPr>
        <p:spPr>
          <a:xfrm>
            <a:off x="50304" y="6508553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lt"/>
              </a:rPr>
              <a:t>비상 상황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실내 모니터링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6370B6-BE2E-4A20-8E58-DE5C5A4E7523}"/>
              </a:ext>
            </a:extLst>
          </p:cNvPr>
          <p:cNvGrpSpPr/>
          <p:nvPr/>
        </p:nvGrpSpPr>
        <p:grpSpPr>
          <a:xfrm>
            <a:off x="1260000" y="2160000"/>
            <a:ext cx="2160000" cy="3240000"/>
            <a:chOff x="650789" y="2224229"/>
            <a:chExt cx="1736701" cy="3220995"/>
          </a:xfrm>
        </p:grpSpPr>
        <p:pic>
          <p:nvPicPr>
            <p:cNvPr id="3074" name="Picture 2" descr="H:\경진대회 선발발표\Screenshot_20180925-205144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9" t="6726" r="9111" b="6988"/>
            <a:stretch/>
          </p:blipFill>
          <p:spPr bwMode="auto">
            <a:xfrm>
              <a:off x="650789" y="2224229"/>
              <a:ext cx="1736701" cy="3220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35F2F71-79E5-493D-9267-7D8771D52FE3}"/>
                </a:ext>
              </a:extLst>
            </p:cNvPr>
            <p:cNvSpPr/>
            <p:nvPr/>
          </p:nvSpPr>
          <p:spPr>
            <a:xfrm>
              <a:off x="1547664" y="4262928"/>
              <a:ext cx="587674" cy="3075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260000" y="2060848"/>
            <a:ext cx="2160000" cy="4008000"/>
            <a:chOff x="1260000" y="2060848"/>
            <a:chExt cx="2160000" cy="4008000"/>
          </a:xfrm>
        </p:grpSpPr>
        <p:pic>
          <p:nvPicPr>
            <p:cNvPr id="1028" name="Picture 4" descr="H:\스트리밍2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000" y="2060848"/>
              <a:ext cx="2160000" cy="4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407C6B8-5A84-4DB7-9D46-BA92515059D2}"/>
                </a:ext>
              </a:extLst>
            </p:cNvPr>
            <p:cNvSpPr/>
            <p:nvPr/>
          </p:nvSpPr>
          <p:spPr>
            <a:xfrm>
              <a:off x="1260000" y="3356991"/>
              <a:ext cx="2160000" cy="17281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73874" y="2765898"/>
            <a:ext cx="2978046" cy="2391294"/>
            <a:chOff x="3955037" y="2340107"/>
            <a:chExt cx="2932251" cy="2301480"/>
          </a:xfrm>
        </p:grpSpPr>
        <p:pic>
          <p:nvPicPr>
            <p:cNvPr id="1027" name="Picture 3" descr="H:\스트리밍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82" b="24719"/>
            <a:stretch/>
          </p:blipFill>
          <p:spPr bwMode="auto">
            <a:xfrm>
              <a:off x="3955037" y="2340107"/>
              <a:ext cx="2932251" cy="230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407C6B8-5A84-4DB7-9D46-BA92515059D2}"/>
                </a:ext>
              </a:extLst>
            </p:cNvPr>
            <p:cNvSpPr/>
            <p:nvPr/>
          </p:nvSpPr>
          <p:spPr>
            <a:xfrm>
              <a:off x="3955038" y="2350267"/>
              <a:ext cx="2932250" cy="229131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07C6B8-5A84-4DB7-9D46-BA92515059D2}"/>
              </a:ext>
            </a:extLst>
          </p:cNvPr>
          <p:cNvSpPr/>
          <p:nvPr/>
        </p:nvSpPr>
        <p:spPr>
          <a:xfrm>
            <a:off x="1403648" y="4005064"/>
            <a:ext cx="1656184" cy="936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13" y="1990617"/>
            <a:ext cx="5626356" cy="36688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6275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039250"/>
              </p:ext>
            </p:extLst>
          </p:nvPr>
        </p:nvGraphicFramePr>
        <p:xfrm>
          <a:off x="611560" y="2060848"/>
          <a:ext cx="5307830" cy="32525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9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1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effectLst/>
                        </a:rPr>
                        <a:t>집 내부</a:t>
                      </a:r>
                      <a:r>
                        <a:rPr lang="en-US" altLang="ko-KR" sz="2400" b="1" kern="0" spc="0" dirty="0">
                          <a:effectLst/>
                        </a:rPr>
                        <a:t>1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</a:rPr>
                        <a:t>한 장소에서만 움직임 감지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effectLst/>
                        </a:rPr>
                        <a:t>집 내부</a:t>
                      </a:r>
                      <a:r>
                        <a:rPr lang="en-US" altLang="ko-KR" sz="2400" b="1" kern="0" spc="0" dirty="0">
                          <a:effectLst/>
                        </a:rPr>
                        <a:t>2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</a:rPr>
                        <a:t>집 내부 움직임 </a:t>
                      </a:r>
                      <a:r>
                        <a:rPr lang="ko-KR" altLang="en-US" sz="2400" kern="0" spc="0" dirty="0" err="1">
                          <a:effectLst/>
                        </a:rPr>
                        <a:t>미감지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effectLst/>
                        </a:rPr>
                        <a:t>화장실</a:t>
                      </a:r>
                      <a:r>
                        <a:rPr lang="en-US" altLang="ko-KR" sz="2400" b="1" kern="0" spc="0" dirty="0">
                          <a:effectLst/>
                        </a:rPr>
                        <a:t>1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</a:rPr>
                        <a:t>화장실 이용 여부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1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effectLst/>
                        </a:rPr>
                        <a:t>화장실</a:t>
                      </a:r>
                      <a:r>
                        <a:rPr lang="en-US" altLang="ko-KR" sz="2400" b="1" kern="0" spc="0" dirty="0">
                          <a:effectLst/>
                        </a:rPr>
                        <a:t>2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effectLst/>
                        </a:rPr>
                        <a:t>화장실 이용 횟수 이상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D92DC81-E33A-4B5C-8924-9F15926391A3}"/>
              </a:ext>
            </a:extLst>
          </p:cNvPr>
          <p:cNvSpPr/>
          <p:nvPr/>
        </p:nvSpPr>
        <p:spPr bwMode="auto">
          <a:xfrm>
            <a:off x="611560" y="1556792"/>
            <a:ext cx="5328592" cy="5038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A658E23-A2C8-4972-A9E9-CAA2A4C9410E}"/>
              </a:ext>
            </a:extLst>
          </p:cNvPr>
          <p:cNvSpPr txBox="1">
            <a:spLocks/>
          </p:cNvSpPr>
          <p:nvPr/>
        </p:nvSpPr>
        <p:spPr>
          <a:xfrm>
            <a:off x="539552" y="1484784"/>
            <a:ext cx="5400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패턴 분석</a:t>
            </a:r>
            <a:endParaRPr kumimoji="0" lang="ko-KR" altLang="en-US" sz="3200" b="1" i="0" u="none" strike="noStrike" kern="1200" normalizeH="0" baseline="0" noProof="0" dirty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FDB915-0833-428A-B62D-0A5C45EEB9E8}"/>
              </a:ext>
            </a:extLst>
          </p:cNvPr>
          <p:cNvSpPr txBox="1"/>
          <p:nvPr/>
        </p:nvSpPr>
        <p:spPr>
          <a:xfrm>
            <a:off x="323528" y="260648"/>
            <a:ext cx="5384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5.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비상 상황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 (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움직임 패턴 분석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)</a:t>
            </a:r>
            <a:endParaRPr lang="ko-KR" altLang="en-US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9F23E-EDD1-4A40-B75F-5612D71B403A}"/>
              </a:ext>
            </a:extLst>
          </p:cNvPr>
          <p:cNvSpPr txBox="1"/>
          <p:nvPr/>
        </p:nvSpPr>
        <p:spPr>
          <a:xfrm>
            <a:off x="50304" y="6508553"/>
            <a:ext cx="2154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lt"/>
              </a:rPr>
              <a:t>비상 상황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>
                <a:latin typeface="+mn-lt"/>
              </a:rPr>
              <a:t>움직임 패턴 분석</a:t>
            </a:r>
          </a:p>
        </p:txBody>
      </p:sp>
      <p:pic>
        <p:nvPicPr>
          <p:cNvPr id="6146" name="Picture 2" descr="H:\경진대회 선발발표\Screenshot_20180925-2350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662578"/>
            <a:ext cx="2056573" cy="365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1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1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1997458" y="1282953"/>
            <a:ext cx="1800000" cy="1800000"/>
            <a:chOff x="995087" y="1421046"/>
            <a:chExt cx="2374840" cy="237484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995087" y="1421046"/>
              <a:ext cx="2374840" cy="237484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246403" y="1672466"/>
              <a:ext cx="1872208" cy="1872000"/>
              <a:chOff x="2843808" y="555526"/>
              <a:chExt cx="3641471" cy="3744416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3808" y="555526"/>
                <a:ext cx="2736000" cy="2736000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975" y="1563638"/>
                <a:ext cx="2736304" cy="2736304"/>
              </a:xfrm>
              <a:prstGeom prst="rect">
                <a:avLst/>
              </a:prstGeom>
            </p:spPr>
          </p:pic>
        </p:grpSp>
      </p:grpSp>
      <p:grpSp>
        <p:nvGrpSpPr>
          <p:cNvPr id="52" name="그룹 51"/>
          <p:cNvGrpSpPr/>
          <p:nvPr/>
        </p:nvGrpSpPr>
        <p:grpSpPr>
          <a:xfrm>
            <a:off x="5342013" y="1269000"/>
            <a:ext cx="1800000" cy="1800000"/>
            <a:chOff x="5220072" y="1437082"/>
            <a:chExt cx="2376000" cy="237600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5220072" y="1437082"/>
              <a:ext cx="2376000" cy="2376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5324157" y="1793076"/>
              <a:ext cx="2096520" cy="1794799"/>
              <a:chOff x="1475656" y="-260327"/>
              <a:chExt cx="4350978" cy="3724804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8418" y="-260327"/>
                <a:ext cx="3497677" cy="3497677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656" y="1520261"/>
                <a:ext cx="1944216" cy="1944216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2634" y="1520477"/>
                <a:ext cx="1944000" cy="1943999"/>
              </a:xfrm>
              <a:prstGeom prst="rect">
                <a:avLst/>
              </a:prstGeom>
            </p:spPr>
          </p:pic>
        </p:grpSp>
      </p:grpSp>
      <p:sp>
        <p:nvSpPr>
          <p:cNvPr id="50" name="TextBox 49"/>
          <p:cNvSpPr txBox="1"/>
          <p:nvPr/>
        </p:nvSpPr>
        <p:spPr>
          <a:xfrm>
            <a:off x="1294924" y="3176332"/>
            <a:ext cx="3205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통합 사고예방 </a:t>
            </a:r>
            <a:br>
              <a:rPr lang="en-US" altLang="ko-KR" sz="2400" b="1" dirty="0"/>
            </a:br>
            <a:r>
              <a:rPr lang="ko-KR" altLang="en-US" sz="2400" b="1" dirty="0"/>
              <a:t>시스템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45869" y="318337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노인 복지 정책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CD3CF-AC40-439F-A8BB-6BB153647F86}"/>
              </a:ext>
            </a:extLst>
          </p:cNvPr>
          <p:cNvSpPr txBox="1"/>
          <p:nvPr/>
        </p:nvSpPr>
        <p:spPr>
          <a:xfrm>
            <a:off x="323528" y="260648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6.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기대효과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3A6113B-A94E-4D50-9A69-4013FAEE51C1}"/>
              </a:ext>
            </a:extLst>
          </p:cNvPr>
          <p:cNvGrpSpPr/>
          <p:nvPr/>
        </p:nvGrpSpPr>
        <p:grpSpPr>
          <a:xfrm>
            <a:off x="1997458" y="4100708"/>
            <a:ext cx="1800000" cy="1800000"/>
            <a:chOff x="1241394" y="1635646"/>
            <a:chExt cx="2374840" cy="2374840"/>
          </a:xfrm>
        </p:grpSpPr>
        <p:sp>
          <p:nvSpPr>
            <p:cNvPr id="18" name="모서리가 둥근 직사각형 10">
              <a:extLst>
                <a:ext uri="{FF2B5EF4-FFF2-40B4-BE49-F238E27FC236}">
                  <a16:creationId xmlns:a16="http://schemas.microsoft.com/office/drawing/2014/main" id="{1BC3892C-79E7-4AD9-9559-3A4436ED2F08}"/>
                </a:ext>
              </a:extLst>
            </p:cNvPr>
            <p:cNvSpPr/>
            <p:nvPr/>
          </p:nvSpPr>
          <p:spPr>
            <a:xfrm>
              <a:off x="1241394" y="1635646"/>
              <a:ext cx="2374840" cy="237484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D8D7056-4D14-4967-81EC-BA49AA20389F}"/>
                </a:ext>
              </a:extLst>
            </p:cNvPr>
            <p:cNvGrpSpPr/>
            <p:nvPr/>
          </p:nvGrpSpPr>
          <p:grpSpPr>
            <a:xfrm>
              <a:off x="1600814" y="1815066"/>
              <a:ext cx="1656000" cy="2016000"/>
              <a:chOff x="-314647" y="-1021003"/>
              <a:chExt cx="5030663" cy="6473073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42A42ED-9F36-4DFB-8262-8A6DCA437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4647" y="421407"/>
                <a:ext cx="5030663" cy="5030663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0385918-D9EA-4C27-8D3A-D625498D2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040054">
                <a:off x="777559" y="-1021003"/>
                <a:ext cx="2547157" cy="2547157"/>
              </a:xfrm>
              <a:prstGeom prst="rect">
                <a:avLst/>
              </a:prstGeom>
            </p:spPr>
          </p:pic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F60534-A8F0-45A6-8718-A37747E6EC99}"/>
              </a:ext>
            </a:extLst>
          </p:cNvPr>
          <p:cNvGrpSpPr/>
          <p:nvPr/>
        </p:nvGrpSpPr>
        <p:grpSpPr>
          <a:xfrm>
            <a:off x="5342013" y="4102932"/>
            <a:ext cx="1800000" cy="1800000"/>
            <a:chOff x="5119595" y="1421829"/>
            <a:chExt cx="2374840" cy="2374840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432383E4-53F7-4F46-8370-A9476E1B2213}"/>
                </a:ext>
              </a:extLst>
            </p:cNvPr>
            <p:cNvSpPr/>
            <p:nvPr/>
          </p:nvSpPr>
          <p:spPr>
            <a:xfrm>
              <a:off x="5119595" y="1421829"/>
              <a:ext cx="2374840" cy="237484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26AD863-9DCE-4420-BB26-E41F6881A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732" y="1707654"/>
              <a:ext cx="1459915" cy="150228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167B3A1-EA37-4156-BF3C-29B6E30F0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769" y="2389305"/>
              <a:ext cx="1150236" cy="118362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A0CCD95-A933-4C0A-9E88-A7674B30D2B7}"/>
              </a:ext>
            </a:extLst>
          </p:cNvPr>
          <p:cNvSpPr txBox="1"/>
          <p:nvPr/>
        </p:nvSpPr>
        <p:spPr>
          <a:xfrm>
            <a:off x="4932040" y="599408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인공지능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7CB12E-D7AD-4013-9729-713C4C1E44BC}"/>
              </a:ext>
            </a:extLst>
          </p:cNvPr>
          <p:cNvSpPr txBox="1"/>
          <p:nvPr/>
        </p:nvSpPr>
        <p:spPr>
          <a:xfrm>
            <a:off x="1564002" y="599408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스마트 도시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B5EF68-E4F4-4382-A0DA-1F601235E219}"/>
              </a:ext>
            </a:extLst>
          </p:cNvPr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E7E9B2-7F54-49C5-B693-CD272F67FAA1}"/>
              </a:ext>
            </a:extLst>
          </p:cNvPr>
          <p:cNvSpPr txBox="1"/>
          <p:nvPr/>
        </p:nvSpPr>
        <p:spPr>
          <a:xfrm>
            <a:off x="50304" y="650855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lt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96247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211960" y="3645024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200" b="1" spc="50" dirty="0">
                <a:ln w="13500">
                  <a:solidFill>
                    <a:srgbClr val="F8F8F8"/>
                  </a:solidFill>
                  <a:prstDash val="solid"/>
                </a:ln>
                <a:solidFill>
                  <a:srgbClr val="00206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j-lt"/>
              </a:rPr>
              <a:t>Q &amp; A :)</a:t>
            </a:r>
            <a:endParaRPr lang="ko-KR" altLang="en-US" sz="7200" b="1" spc="50" dirty="0">
              <a:ln w="13500">
                <a:solidFill>
                  <a:srgbClr val="F8F8F8"/>
                </a:solidFill>
                <a:prstDash val="solid"/>
              </a:ln>
              <a:solidFill>
                <a:srgbClr val="00206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j-lt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210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21677" y="476672"/>
            <a:ext cx="2854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j-lt"/>
              </a:rPr>
              <a:t>Contents</a:t>
            </a:r>
            <a:endParaRPr lang="ko-KR" altLang="en-US" sz="4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j-lt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21677" y="1604409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개요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21677" y="2564613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2E05D-2680-41B4-A086-9D2ACC5F6D24}"/>
              </a:ext>
            </a:extLst>
          </p:cNvPr>
          <p:cNvSpPr txBox="1"/>
          <p:nvPr/>
        </p:nvSpPr>
        <p:spPr>
          <a:xfrm>
            <a:off x="421677" y="3524817"/>
            <a:ext cx="2149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정상 상황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3C3A79-3B00-4E5A-9631-B1DB6FC19B66}"/>
              </a:ext>
            </a:extLst>
          </p:cNvPr>
          <p:cNvSpPr txBox="1"/>
          <p:nvPr/>
        </p:nvSpPr>
        <p:spPr>
          <a:xfrm>
            <a:off x="393860" y="5445224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2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기대효과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3C3A79-3B00-4E5A-9631-B1DB6FC19B66}"/>
              </a:ext>
            </a:extLst>
          </p:cNvPr>
          <p:cNvSpPr txBox="1"/>
          <p:nvPr/>
        </p:nvSpPr>
        <p:spPr>
          <a:xfrm>
            <a:off x="421677" y="4485021"/>
            <a:ext cx="2149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8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비상 상황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3DE9D9-0BDD-4F1B-9211-A059F03C0DE9}"/>
              </a:ext>
            </a:extLst>
          </p:cNvPr>
          <p:cNvSpPr/>
          <p:nvPr/>
        </p:nvSpPr>
        <p:spPr>
          <a:xfrm>
            <a:off x="-108520" y="-99392"/>
            <a:ext cx="9433048" cy="7056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인포그래픽 나레이션 포함 4K">
            <a:hlinkClick r:id="" action="ppaction://media"/>
            <a:extLst>
              <a:ext uri="{FF2B5EF4-FFF2-40B4-BE49-F238E27FC236}">
                <a16:creationId xmlns:a16="http://schemas.microsoft.com/office/drawing/2014/main" id="{2C22A1F8-0521-B545-4A55-D17F12B463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600" y="1052736"/>
            <a:ext cx="7344816" cy="41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5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:\경진대회 선발발표\Screenshot_20180925-235019.png">
            <a:extLst>
              <a:ext uri="{FF2B5EF4-FFF2-40B4-BE49-F238E27FC236}">
                <a16:creationId xmlns:a16="http://schemas.microsoft.com/office/drawing/2014/main" id="{B3D953BE-F384-4D9C-AEDF-9DAC771A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577" y="3465666"/>
            <a:ext cx="1214718" cy="215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93C50FA-6671-4B50-B867-4D8B9FF6896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00000">
            <a:off x="5825443" y="4567000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33D8BB-DE1F-4D82-9E12-A27EF10F27F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112" y="1917796"/>
            <a:ext cx="1440000" cy="1440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A3DDA7C-A0A8-4360-8F9A-CF190C82757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64288" y="1772976"/>
            <a:ext cx="1440000" cy="14400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528" y="260648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j-lt"/>
              </a:rPr>
              <a:t>1.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j-lt"/>
              </a:rPr>
              <a:t>개요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39552" y="1484784"/>
            <a:ext cx="3456384" cy="142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42ACD2"/>
                </a:solidFill>
                <a:latin typeface="+mn-lt"/>
              </a:rPr>
              <a:t>SOS : </a:t>
            </a:r>
            <a:r>
              <a:rPr lang="en-US" altLang="ko-KR" sz="1400" dirty="0">
                <a:latin typeface="+mn-lt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독거노인의 안전사고 및 비상상황 발생에 대비한 신속한 알림 시스템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BF2B76-20BB-41D2-ABF9-882433334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196912"/>
            <a:ext cx="1597010" cy="14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BE7E0D-741E-44E4-87AD-97B06BC7D2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94" y="3645184"/>
            <a:ext cx="1849802" cy="14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DE48C3-14F1-423D-9154-A7B439EDB244}"/>
              </a:ext>
            </a:extLst>
          </p:cNvPr>
          <p:cNvSpPr txBox="1"/>
          <p:nvPr/>
        </p:nvSpPr>
        <p:spPr>
          <a:xfrm>
            <a:off x="50304" y="650855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lt"/>
              </a:rPr>
              <a:t>개요</a:t>
            </a:r>
          </a:p>
        </p:txBody>
      </p:sp>
      <p:pic>
        <p:nvPicPr>
          <p:cNvPr id="1026" name="Picture 2" descr="C:\Users\user\Documents\카카오톡 받은 파일\KakaoTalk_20181030_2151399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19533"/>
            <a:ext cx="2880000" cy="183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ocuments\카카오톡 받은 파일\KakaoTalk_20181030_21515154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06578"/>
            <a:ext cx="2880000" cy="2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23528" y="259200"/>
            <a:ext cx="2964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1.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개요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 (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조감도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) </a:t>
            </a:r>
            <a:endParaRPr lang="ko-KR" altLang="en-US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n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988A3-5350-4F19-A63C-DFC96E1A64BA}"/>
              </a:ext>
            </a:extLst>
          </p:cNvPr>
          <p:cNvSpPr txBox="1"/>
          <p:nvPr/>
        </p:nvSpPr>
        <p:spPr>
          <a:xfrm>
            <a:off x="50304" y="650855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lt"/>
              </a:rPr>
              <a:t>조감도</a:t>
            </a:r>
          </a:p>
        </p:txBody>
      </p:sp>
      <p:pic>
        <p:nvPicPr>
          <p:cNvPr id="1026" name="Picture 2" descr="H:\조감도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980728"/>
            <a:ext cx="7332307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2" name="Picture 8" descr="H:\경진대회 선발발표\APP 전체 스샷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70"/>
          <a:stretch/>
        </p:blipFill>
        <p:spPr bwMode="auto">
          <a:xfrm>
            <a:off x="924182" y="1976780"/>
            <a:ext cx="3616578" cy="406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8" y="260648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3.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구성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92DC81-E33A-4B5C-8924-9F15926391A3}"/>
              </a:ext>
            </a:extLst>
          </p:cNvPr>
          <p:cNvSpPr/>
          <p:nvPr/>
        </p:nvSpPr>
        <p:spPr bwMode="auto">
          <a:xfrm>
            <a:off x="1043608" y="1225169"/>
            <a:ext cx="1440160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A658E23-A2C8-4972-A9E9-CAA2A4C9410E}"/>
              </a:ext>
            </a:extLst>
          </p:cNvPr>
          <p:cNvSpPr txBox="1">
            <a:spLocks/>
          </p:cNvSpPr>
          <p:nvPr/>
        </p:nvSpPr>
        <p:spPr>
          <a:xfrm>
            <a:off x="1091966" y="1124744"/>
            <a:ext cx="1535818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Device</a:t>
            </a:r>
            <a:endParaRPr kumimoji="0" lang="ko-KR" altLang="en-US" sz="2400" b="1" i="0" u="none" strike="noStrike" kern="1200" normalizeH="0" baseline="0" noProof="0" dirty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92DC81-E33A-4B5C-8924-9F15926391A3}"/>
              </a:ext>
            </a:extLst>
          </p:cNvPr>
          <p:cNvSpPr/>
          <p:nvPr/>
        </p:nvSpPr>
        <p:spPr bwMode="auto">
          <a:xfrm>
            <a:off x="1043608" y="1268896"/>
            <a:ext cx="1440160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A658E23-A2C8-4972-A9E9-CAA2A4C9410E}"/>
              </a:ext>
            </a:extLst>
          </p:cNvPr>
          <p:cNvSpPr txBox="1">
            <a:spLocks/>
          </p:cNvSpPr>
          <p:nvPr/>
        </p:nvSpPr>
        <p:spPr>
          <a:xfrm>
            <a:off x="1091966" y="1168471"/>
            <a:ext cx="1535818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</a:t>
            </a:r>
            <a:endParaRPr kumimoji="0" lang="ko-KR" altLang="en-US" sz="2400" b="1" i="0" u="none" strike="noStrike" kern="1200" normalizeH="0" baseline="0" noProof="0" dirty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2CD19-D41E-4C74-8BAD-69DCE10D3B49}"/>
              </a:ext>
            </a:extLst>
          </p:cNvPr>
          <p:cNvSpPr txBox="1"/>
          <p:nvPr/>
        </p:nvSpPr>
        <p:spPr>
          <a:xfrm>
            <a:off x="50304" y="650855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lt"/>
              </a:rPr>
              <a:t>구성</a:t>
            </a:r>
          </a:p>
        </p:txBody>
      </p:sp>
      <p:pic>
        <p:nvPicPr>
          <p:cNvPr id="17" name="Picture 8" descr="H:\경진대회 선발발표\APP 전체 스샷.jpg">
            <a:extLst>
              <a:ext uri="{FF2B5EF4-FFF2-40B4-BE49-F238E27FC236}">
                <a16:creationId xmlns:a16="http://schemas.microsoft.com/office/drawing/2014/main" id="{F1891D48-DFB0-4DB8-800F-04CE4AC24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3"/>
          <a:stretch/>
        </p:blipFill>
        <p:spPr bwMode="auto">
          <a:xfrm>
            <a:off x="4707927" y="1952271"/>
            <a:ext cx="3616578" cy="414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7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55" y="2736487"/>
            <a:ext cx="1174028" cy="11740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75" y="4723526"/>
            <a:ext cx="1484235" cy="9914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1681982" y="5013176"/>
            <a:ext cx="13058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ARTIK 053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7085874" y="5585465"/>
            <a:ext cx="12460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ARTIK 710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4381618" y="5539200"/>
            <a:ext cx="14871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ARTIK Cloud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7268441" y="3875288"/>
            <a:ext cx="11646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SOS APP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575284" y="2027241"/>
            <a:ext cx="722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+mn-ea"/>
                <a:ea typeface="+mn-ea"/>
              </a:rPr>
              <a:t>전력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86" y="1464572"/>
            <a:ext cx="562669" cy="5626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1263552" y="2013314"/>
            <a:ext cx="72239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지진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13" y="1451095"/>
            <a:ext cx="619727" cy="59798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1919194" y="2013314"/>
            <a:ext cx="72239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방문자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98" y="1419637"/>
            <a:ext cx="594137" cy="5941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611560" y="2860289"/>
            <a:ext cx="72239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화재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1189935" y="2869487"/>
            <a:ext cx="722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비상벨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2049409" y="2860289"/>
            <a:ext cx="72239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모션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2699792" y="2869487"/>
            <a:ext cx="72239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n-ea"/>
                <a:ea typeface="+mn-ea"/>
              </a:rPr>
              <a:t>온습도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2694209" y="2027241"/>
            <a:ext cx="72239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n-ea"/>
                <a:ea typeface="+mn-ea"/>
              </a:rPr>
              <a:t>문열림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33" y="2412467"/>
            <a:ext cx="572651" cy="55255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15" y="1412776"/>
            <a:ext cx="629138" cy="62913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1" y="2403924"/>
            <a:ext cx="558519" cy="55851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43" y="2413619"/>
            <a:ext cx="632422" cy="53123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257" y="2381719"/>
            <a:ext cx="636662" cy="636662"/>
          </a:xfrm>
          <a:prstGeom prst="rect">
            <a:avLst/>
          </a:prstGeom>
        </p:spPr>
      </p:pic>
      <p:sp>
        <p:nvSpPr>
          <p:cNvPr id="50" name="원호 49"/>
          <p:cNvSpPr/>
          <p:nvPr/>
        </p:nvSpPr>
        <p:spPr>
          <a:xfrm flipV="1">
            <a:off x="215746" y="1988839"/>
            <a:ext cx="3852198" cy="1435683"/>
          </a:xfrm>
          <a:prstGeom prst="arc">
            <a:avLst>
              <a:gd name="adj1" fmla="val 10805420"/>
              <a:gd name="adj2" fmla="val 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>
            <a:off x="1889618" y="3429000"/>
            <a:ext cx="856311" cy="65542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6726375" y="1062000"/>
            <a:ext cx="13476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데이터수집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4447748" y="3789040"/>
            <a:ext cx="14871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Server DB</a:t>
            </a:r>
          </a:p>
        </p:txBody>
      </p:sp>
      <p:sp>
        <p:nvSpPr>
          <p:cNvPr id="56" name="왼쪽/오른쪽 화살표 55"/>
          <p:cNvSpPr/>
          <p:nvPr/>
        </p:nvSpPr>
        <p:spPr>
          <a:xfrm rot="19920254">
            <a:off x="5850484" y="4301097"/>
            <a:ext cx="1258917" cy="21358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왼쪽/오른쪽 화살표 56"/>
          <p:cNvSpPr/>
          <p:nvPr/>
        </p:nvSpPr>
        <p:spPr>
          <a:xfrm>
            <a:off x="5807469" y="3322580"/>
            <a:ext cx="1257227" cy="20639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3164475" y="4844287"/>
            <a:ext cx="975477" cy="381127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6000583" y="5225414"/>
            <a:ext cx="875673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3139690" y="3776573"/>
            <a:ext cx="984717" cy="562562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6726375" y="1932685"/>
            <a:ext cx="1929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79646"/>
                </a:solidFill>
                <a:latin typeface="+mn-ea"/>
                <a:ea typeface="+mn-ea"/>
              </a:rPr>
              <a:t>모니터링 </a:t>
            </a:r>
            <a:r>
              <a:rPr lang="en-US" altLang="ko-KR" b="1" dirty="0">
                <a:solidFill>
                  <a:srgbClr val="F79646"/>
                </a:solidFill>
                <a:latin typeface="+mn-ea"/>
                <a:ea typeface="+mn-ea"/>
              </a:rPr>
              <a:t>&amp; </a:t>
            </a:r>
            <a:r>
              <a:rPr lang="ko-KR" altLang="en-US" b="1" dirty="0">
                <a:solidFill>
                  <a:srgbClr val="F79646"/>
                </a:solidFill>
                <a:latin typeface="+mn-ea"/>
                <a:ea typeface="+mn-ea"/>
              </a:rPr>
              <a:t>명령</a:t>
            </a:r>
            <a:endParaRPr lang="en-US" altLang="ko-KR" b="1" dirty="0">
              <a:solidFill>
                <a:srgbClr val="F79646"/>
              </a:solidFill>
              <a:latin typeface="+mn-ea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6726375" y="1480998"/>
            <a:ext cx="66297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+mn-ea"/>
                <a:ea typeface="+mn-ea"/>
              </a:rPr>
              <a:t>연동</a:t>
            </a:r>
            <a:endParaRPr lang="en-US" altLang="ko-KR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6002509" y="1773487"/>
            <a:ext cx="542769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왼쪽/오른쪽 화살표 70"/>
          <p:cNvSpPr/>
          <p:nvPr/>
        </p:nvSpPr>
        <p:spPr>
          <a:xfrm>
            <a:off x="6000583" y="2104614"/>
            <a:ext cx="544695" cy="20639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72" name="아래쪽 화살표 71"/>
          <p:cNvSpPr/>
          <p:nvPr/>
        </p:nvSpPr>
        <p:spPr>
          <a:xfrm rot="16200000">
            <a:off x="6134115" y="1069834"/>
            <a:ext cx="277631" cy="5446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4215370" y="2527429"/>
            <a:ext cx="4440102" cy="35620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96978" y="3709688"/>
            <a:ext cx="478202" cy="47820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47992" y="5081409"/>
            <a:ext cx="12836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ea typeface="+mn-ea"/>
              </a:rPr>
              <a:t>가스밸브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32087"/>
            <a:ext cx="801394" cy="801394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1076903" y="4723526"/>
            <a:ext cx="542769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C0D783E-2C3B-4C55-B357-28255A99C299}"/>
              </a:ext>
            </a:extLst>
          </p:cNvPr>
          <p:cNvSpPr txBox="1"/>
          <p:nvPr/>
        </p:nvSpPr>
        <p:spPr>
          <a:xfrm>
            <a:off x="50304" y="6508553"/>
            <a:ext cx="1402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lt"/>
              </a:rPr>
              <a:t>구성</a:t>
            </a:r>
            <a:r>
              <a:rPr lang="en-US" altLang="ko-KR" sz="1200" b="1" dirty="0">
                <a:latin typeface="+mn-lt"/>
              </a:rPr>
              <a:t> : </a:t>
            </a:r>
            <a:r>
              <a:rPr lang="en-US" altLang="ko-KR" sz="1200" dirty="0">
                <a:latin typeface="+mn-lt"/>
              </a:rPr>
              <a:t>ARTIK 053</a:t>
            </a:r>
            <a:endParaRPr lang="ko-KR" altLang="en-US" sz="1200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87" y="4585040"/>
            <a:ext cx="1584176" cy="11299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982" y="4108083"/>
            <a:ext cx="1291523" cy="1045273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99" y="2844076"/>
            <a:ext cx="1089390" cy="108939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FAB3B4E-F71F-4683-AE3E-42CA8032FE43}"/>
              </a:ext>
            </a:extLst>
          </p:cNvPr>
          <p:cNvSpPr txBox="1"/>
          <p:nvPr/>
        </p:nvSpPr>
        <p:spPr>
          <a:xfrm>
            <a:off x="323528" y="260648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3.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85027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55" y="2771210"/>
            <a:ext cx="1174028" cy="117402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95" y="4600577"/>
            <a:ext cx="1291523" cy="104527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7169195" y="5573903"/>
            <a:ext cx="13058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ARTIK 053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697422" y="3645393"/>
            <a:ext cx="12460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ARTIK 710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4381618" y="5573923"/>
            <a:ext cx="14871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ARTIK Cloud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7268441" y="3910011"/>
            <a:ext cx="11646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SOS APP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4333155" y="3902064"/>
            <a:ext cx="16790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NAVER Cloud</a:t>
            </a:r>
          </a:p>
        </p:txBody>
      </p:sp>
      <p:sp>
        <p:nvSpPr>
          <p:cNvPr id="57" name="왼쪽/오른쪽 화살표 56"/>
          <p:cNvSpPr/>
          <p:nvPr/>
        </p:nvSpPr>
        <p:spPr>
          <a:xfrm rot="19920254">
            <a:off x="5933007" y="4315248"/>
            <a:ext cx="1171267" cy="213588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왼쪽/오른쪽 화살표 57"/>
          <p:cNvSpPr/>
          <p:nvPr/>
        </p:nvSpPr>
        <p:spPr>
          <a:xfrm>
            <a:off x="5807469" y="3357303"/>
            <a:ext cx="1257227" cy="20639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2123728" y="3327403"/>
            <a:ext cx="2088232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000583" y="5260137"/>
            <a:ext cx="875673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634" y="2302726"/>
            <a:ext cx="478202" cy="4782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716925"/>
            <a:ext cx="1017009" cy="101700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395267" y="5663981"/>
            <a:ext cx="6834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LAN</a:t>
            </a:r>
          </a:p>
        </p:txBody>
      </p:sp>
      <p:cxnSp>
        <p:nvCxnSpPr>
          <p:cNvPr id="71" name="직선 연결선 70"/>
          <p:cNvCxnSpPr>
            <a:stCxn id="5" idx="0"/>
          </p:cNvCxnSpPr>
          <p:nvPr/>
        </p:nvCxnSpPr>
        <p:spPr>
          <a:xfrm flipH="1" flipV="1">
            <a:off x="760024" y="4103915"/>
            <a:ext cx="1" cy="613010"/>
          </a:xfrm>
          <a:prstGeom prst="line">
            <a:avLst/>
          </a:prstGeom>
          <a:ln w="762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" y="1132062"/>
            <a:ext cx="572745" cy="572745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47" y="1145940"/>
            <a:ext cx="499867" cy="49986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746283" y="1677474"/>
            <a:ext cx="72239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+mn-ea"/>
                <a:ea typeface="+mn-ea"/>
              </a:rPr>
              <a:t>웹캠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1363284" y="1654319"/>
            <a:ext cx="722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마이크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78" name="원호 77"/>
          <p:cNvSpPr/>
          <p:nvPr/>
        </p:nvSpPr>
        <p:spPr>
          <a:xfrm flipV="1">
            <a:off x="463184" y="1322880"/>
            <a:ext cx="1800200" cy="918799"/>
          </a:xfrm>
          <a:prstGeom prst="arc">
            <a:avLst>
              <a:gd name="adj1" fmla="val 10805620"/>
              <a:gd name="adj2" fmla="val 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아래쪽 화살표 78"/>
          <p:cNvSpPr/>
          <p:nvPr/>
        </p:nvSpPr>
        <p:spPr>
          <a:xfrm>
            <a:off x="1182840" y="2238738"/>
            <a:ext cx="310947" cy="5196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4215370" y="2527429"/>
            <a:ext cx="4440102" cy="356208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/>
          <p:cNvCxnSpPr/>
          <p:nvPr/>
        </p:nvCxnSpPr>
        <p:spPr>
          <a:xfrm>
            <a:off x="4304432" y="1323485"/>
            <a:ext cx="547451" cy="2579"/>
          </a:xfrm>
          <a:prstGeom prst="line">
            <a:avLst/>
          </a:prstGeom>
          <a:ln w="762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4880496" y="1058627"/>
            <a:ext cx="13476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9900"/>
                </a:solidFill>
                <a:latin typeface="+mn-ea"/>
                <a:ea typeface="+mn-ea"/>
              </a:rPr>
              <a:t>인터넷</a:t>
            </a:r>
            <a:endParaRPr lang="en-US" altLang="ko-KR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7179407" y="1062000"/>
            <a:ext cx="13476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  <a:ea typeface="+mn-ea"/>
              </a:rPr>
              <a:t>데이터수집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7179407" y="1932685"/>
            <a:ext cx="192909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79646"/>
                </a:solidFill>
                <a:latin typeface="+mn-ea"/>
                <a:ea typeface="+mn-ea"/>
              </a:rPr>
              <a:t>모니터링</a:t>
            </a:r>
            <a:r>
              <a:rPr lang="en-US" altLang="ko-KR" b="1" dirty="0">
                <a:solidFill>
                  <a:srgbClr val="F79646"/>
                </a:solidFill>
                <a:latin typeface="+mn-ea"/>
                <a:ea typeface="+mn-ea"/>
              </a:rPr>
              <a:t>&amp;</a:t>
            </a:r>
            <a:r>
              <a:rPr lang="ko-KR" altLang="en-US" b="1" dirty="0">
                <a:solidFill>
                  <a:srgbClr val="F79646"/>
                </a:solidFill>
                <a:latin typeface="+mn-ea"/>
                <a:ea typeface="+mn-ea"/>
              </a:rPr>
              <a:t>명령</a:t>
            </a:r>
            <a:endParaRPr lang="en-US" altLang="ko-KR" b="1" dirty="0">
              <a:solidFill>
                <a:srgbClr val="F79646"/>
              </a:solidFill>
              <a:latin typeface="+mn-ea"/>
              <a:ea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7179407" y="1480998"/>
            <a:ext cx="662972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  <a:latin typeface="+mn-ea"/>
                <a:ea typeface="+mn-ea"/>
              </a:rPr>
              <a:t>연동</a:t>
            </a:r>
            <a:endParaRPr lang="en-US" altLang="ko-KR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6455541" y="1773487"/>
            <a:ext cx="542769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왼쪽/오른쪽 화살표 94"/>
          <p:cNvSpPr/>
          <p:nvPr/>
        </p:nvSpPr>
        <p:spPr>
          <a:xfrm>
            <a:off x="6453615" y="2104614"/>
            <a:ext cx="544695" cy="20639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96" name="아래쪽 화살표 95"/>
          <p:cNvSpPr/>
          <p:nvPr/>
        </p:nvSpPr>
        <p:spPr>
          <a:xfrm rot="16200000">
            <a:off x="6587147" y="1069834"/>
            <a:ext cx="277631" cy="5446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0" t="24500" r="36613" b="24501"/>
          <a:stretch/>
        </p:blipFill>
        <p:spPr>
          <a:xfrm>
            <a:off x="1222454" y="4738403"/>
            <a:ext cx="1000812" cy="1031139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1242594" y="5668851"/>
            <a:ext cx="9658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ea typeface="+mn-ea"/>
              </a:rPr>
              <a:t>Google</a:t>
            </a:r>
          </a:p>
        </p:txBody>
      </p:sp>
      <p:cxnSp>
        <p:nvCxnSpPr>
          <p:cNvPr id="104" name="직선 연결선 103"/>
          <p:cNvCxnSpPr/>
          <p:nvPr/>
        </p:nvCxnSpPr>
        <p:spPr>
          <a:xfrm>
            <a:off x="1732959" y="4103915"/>
            <a:ext cx="3297" cy="553799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4304432" y="1973321"/>
            <a:ext cx="584101" cy="11246"/>
          </a:xfrm>
          <a:prstGeom prst="line">
            <a:avLst/>
          </a:prstGeom>
          <a:ln w="762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4880496" y="1721643"/>
            <a:ext cx="13476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B050"/>
                </a:solidFill>
                <a:latin typeface="+mn-ea"/>
                <a:ea typeface="+mn-ea"/>
              </a:rPr>
              <a:t>TTS &amp; STT</a:t>
            </a:r>
          </a:p>
        </p:txBody>
      </p:sp>
      <p:cxnSp>
        <p:nvCxnSpPr>
          <p:cNvPr id="109" name="직선 연결선 108"/>
          <p:cNvCxnSpPr/>
          <p:nvPr/>
        </p:nvCxnSpPr>
        <p:spPr>
          <a:xfrm>
            <a:off x="2245124" y="3404202"/>
            <a:ext cx="1886926" cy="1422568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그림 1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420888"/>
            <a:ext cx="397189" cy="39718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2909925" y="1965864"/>
            <a:ext cx="1071890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ea typeface="+mn-ea"/>
              </a:rPr>
              <a:t>스마트기기</a:t>
            </a:r>
            <a:endParaRPr lang="en-US" altLang="ko-KR" sz="1400" dirty="0">
              <a:latin typeface="+mn-ea"/>
              <a:ea typeface="+mn-ea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V="1">
            <a:off x="2230195" y="2284882"/>
            <a:ext cx="718596" cy="937409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563888" y="5253972"/>
            <a:ext cx="568162" cy="10638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_x210687192" descr="EMB000010f8166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006" y="1312542"/>
            <a:ext cx="709856" cy="7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01CB20F-539C-4ECC-B4D0-68911AFBAF67}"/>
              </a:ext>
            </a:extLst>
          </p:cNvPr>
          <p:cNvSpPr txBox="1"/>
          <p:nvPr/>
        </p:nvSpPr>
        <p:spPr>
          <a:xfrm>
            <a:off x="2448166" y="5661248"/>
            <a:ext cx="183580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50" dirty="0">
                <a:latin typeface="+mn-ea"/>
                <a:ea typeface="+mn-ea"/>
              </a:rPr>
              <a:t>스마트밴드</a:t>
            </a:r>
            <a:endParaRPr lang="en-US" altLang="ko-KR" sz="1600" spc="50" dirty="0">
              <a:latin typeface="+mn-ea"/>
              <a:ea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0D783E-2C3B-4C55-B357-28255A99C299}"/>
              </a:ext>
            </a:extLst>
          </p:cNvPr>
          <p:cNvSpPr txBox="1"/>
          <p:nvPr/>
        </p:nvSpPr>
        <p:spPr>
          <a:xfrm>
            <a:off x="50304" y="6508553"/>
            <a:ext cx="1350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lt"/>
              </a:rPr>
              <a:t>구성</a:t>
            </a:r>
            <a:r>
              <a:rPr lang="en-US" altLang="ko-KR" sz="1200" dirty="0">
                <a:latin typeface="+mn-lt"/>
              </a:rPr>
              <a:t> : ARTIK 710</a:t>
            </a:r>
            <a:endParaRPr lang="ko-KR" altLang="en-US" sz="1200" dirty="0">
              <a:latin typeface="+mn-lt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87" y="4619763"/>
            <a:ext cx="1584176" cy="112993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23" y="2783454"/>
            <a:ext cx="1484235" cy="991446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36" y="2686996"/>
            <a:ext cx="1280813" cy="12808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068" y="4755752"/>
            <a:ext cx="703154" cy="9964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8397AF5-DE5A-498E-A228-25CB253F024A}"/>
              </a:ext>
            </a:extLst>
          </p:cNvPr>
          <p:cNvSpPr txBox="1"/>
          <p:nvPr/>
        </p:nvSpPr>
        <p:spPr>
          <a:xfrm>
            <a:off x="323528" y="260648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3.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25492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247FEE94-82F8-4636-8C1D-B175DE7D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22" b="3801"/>
          <a:stretch/>
        </p:blipFill>
        <p:spPr>
          <a:xfrm>
            <a:off x="6909357" y="4324523"/>
            <a:ext cx="2048400" cy="1690396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CE02FCB-2D21-4F6C-8711-8030871C639A}"/>
              </a:ext>
            </a:extLst>
          </p:cNvPr>
          <p:cNvGrpSpPr/>
          <p:nvPr/>
        </p:nvGrpSpPr>
        <p:grpSpPr>
          <a:xfrm>
            <a:off x="4499992" y="4314464"/>
            <a:ext cx="2402383" cy="1812204"/>
            <a:chOff x="810634" y="3112945"/>
            <a:chExt cx="4286250" cy="2957057"/>
          </a:xfrm>
        </p:grpSpPr>
        <p:pic>
          <p:nvPicPr>
            <p:cNvPr id="40" name="_x219071944" descr="EMB000030ec632c">
              <a:extLst>
                <a:ext uri="{FF2B5EF4-FFF2-40B4-BE49-F238E27FC236}">
                  <a16:creationId xmlns:a16="http://schemas.microsoft.com/office/drawing/2014/main" id="{05BCE351-F022-40B1-A992-248090F234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2" b="82614"/>
            <a:stretch/>
          </p:blipFill>
          <p:spPr bwMode="auto">
            <a:xfrm>
              <a:off x="810634" y="3112945"/>
              <a:ext cx="4286250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6A5F201-54F8-49A6-BBFD-04B512C19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08" b="60066"/>
            <a:stretch/>
          </p:blipFill>
          <p:spPr>
            <a:xfrm>
              <a:off x="810634" y="3660986"/>
              <a:ext cx="4286250" cy="2409016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17A30B-C352-4EEE-ABB9-EAD4A39E6641}"/>
              </a:ext>
            </a:extLst>
          </p:cNvPr>
          <p:cNvSpPr txBox="1"/>
          <p:nvPr/>
        </p:nvSpPr>
        <p:spPr>
          <a:xfrm>
            <a:off x="323528" y="260648"/>
            <a:ext cx="6191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4.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정상 상황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 (</a:t>
            </a:r>
            <a:r>
              <a:rPr lang="ko-KR" altLang="en-US" sz="28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온습도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 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&amp; </a:t>
            </a:r>
            <a:r>
              <a:rPr lang="ko-KR" altLang="en-US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움직임 차트</a:t>
            </a:r>
            <a:r>
              <a:rPr lang="en-US" altLang="ko-KR" sz="28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+mn-lt"/>
              </a:rPr>
              <a:t>)</a:t>
            </a:r>
            <a:endParaRPr lang="ko-KR" altLang="en-US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2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D76A0-4B37-4F11-9486-D5A1B255B824}"/>
              </a:ext>
            </a:extLst>
          </p:cNvPr>
          <p:cNvSpPr txBox="1"/>
          <p:nvPr/>
        </p:nvSpPr>
        <p:spPr>
          <a:xfrm>
            <a:off x="50304" y="6508553"/>
            <a:ext cx="2491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lt"/>
              </a:rPr>
              <a:t>정상 상황 </a:t>
            </a:r>
            <a:r>
              <a:rPr lang="en-US" altLang="ko-KR" sz="1200" b="1" dirty="0">
                <a:latin typeface="+mn-lt"/>
              </a:rPr>
              <a:t>: </a:t>
            </a:r>
            <a:r>
              <a:rPr lang="ko-KR" altLang="en-US" sz="1200" b="1" dirty="0" err="1">
                <a:latin typeface="+mn-lt"/>
              </a:rPr>
              <a:t>온습도</a:t>
            </a:r>
            <a:r>
              <a:rPr lang="ko-KR" altLang="en-US" sz="1200" b="1" dirty="0">
                <a:latin typeface="+mn-lt"/>
              </a:rPr>
              <a:t> </a:t>
            </a:r>
            <a:r>
              <a:rPr lang="en-US" altLang="ko-KR" sz="1200" b="1" dirty="0">
                <a:latin typeface="+mn-lt"/>
              </a:rPr>
              <a:t>&amp; </a:t>
            </a:r>
            <a:r>
              <a:rPr lang="ko-KR" altLang="en-US" sz="1200" b="1" dirty="0">
                <a:latin typeface="+mn-lt"/>
              </a:rPr>
              <a:t>움직임 차트</a:t>
            </a:r>
          </a:p>
        </p:txBody>
      </p:sp>
      <p:sp>
        <p:nvSpPr>
          <p:cNvPr id="31" name="모서리가 둥근 직사각형 48">
            <a:extLst>
              <a:ext uri="{FF2B5EF4-FFF2-40B4-BE49-F238E27FC236}">
                <a16:creationId xmlns:a16="http://schemas.microsoft.com/office/drawing/2014/main" id="{48781B21-DB6B-4A13-B2D5-4092DF32C659}"/>
              </a:ext>
            </a:extLst>
          </p:cNvPr>
          <p:cNvSpPr/>
          <p:nvPr/>
        </p:nvSpPr>
        <p:spPr>
          <a:xfrm>
            <a:off x="827584" y="4509120"/>
            <a:ext cx="1224136" cy="12241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pic>
        <p:nvPicPr>
          <p:cNvPr id="32" name="그림 31" descr="벡터그래픽, 텍스트이(가) 표시된 사진&#10;&#10;높은 신뢰도로 생성된 설명">
            <a:extLst>
              <a:ext uri="{FF2B5EF4-FFF2-40B4-BE49-F238E27FC236}">
                <a16:creationId xmlns:a16="http://schemas.microsoft.com/office/drawing/2014/main" id="{E34B8E78-2D70-4390-91B6-0E9C93BAA2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4552416"/>
            <a:ext cx="792000" cy="792000"/>
          </a:xfrm>
          <a:prstGeom prst="rect">
            <a:avLst/>
          </a:prstGeom>
        </p:spPr>
      </p:pic>
      <p:pic>
        <p:nvPicPr>
          <p:cNvPr id="35" name="_x219071544" descr="EMB000030ec632b">
            <a:extLst>
              <a:ext uri="{FF2B5EF4-FFF2-40B4-BE49-F238E27FC236}">
                <a16:creationId xmlns:a16="http://schemas.microsoft.com/office/drawing/2014/main" id="{364D5A04-C20B-4AD9-AA56-BE0F83C80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5"/>
          <a:stretch>
            <a:fillRect/>
          </a:stretch>
        </p:blipFill>
        <p:spPr bwMode="auto">
          <a:xfrm>
            <a:off x="4572001" y="2205393"/>
            <a:ext cx="3816424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DC58D0-D88B-4F25-AD9F-F83362AE3C5E}"/>
              </a:ext>
            </a:extLst>
          </p:cNvPr>
          <p:cNvSpPr/>
          <p:nvPr/>
        </p:nvSpPr>
        <p:spPr bwMode="auto">
          <a:xfrm>
            <a:off x="4499992" y="3817457"/>
            <a:ext cx="1486896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E1DE6C8-5828-4C0F-A65E-8254E3CC2C72}"/>
              </a:ext>
            </a:extLst>
          </p:cNvPr>
          <p:cNvSpPr txBox="1">
            <a:spLocks/>
          </p:cNvSpPr>
          <p:nvPr/>
        </p:nvSpPr>
        <p:spPr>
          <a:xfrm>
            <a:off x="4573727" y="3717032"/>
            <a:ext cx="140265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Motion</a:t>
            </a:r>
            <a:endParaRPr kumimoji="0" lang="ko-KR" altLang="en-US" sz="2400" b="1" i="0" u="none" strike="noStrike" kern="1200" normalizeH="0" baseline="0" noProof="0" dirty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" name="오른쪽 화살표 39">
            <a:extLst>
              <a:ext uri="{FF2B5EF4-FFF2-40B4-BE49-F238E27FC236}">
                <a16:creationId xmlns:a16="http://schemas.microsoft.com/office/drawing/2014/main" id="{1F8AB851-5D50-48E4-951C-0731A2E551F5}"/>
              </a:ext>
            </a:extLst>
          </p:cNvPr>
          <p:cNvSpPr/>
          <p:nvPr/>
        </p:nvSpPr>
        <p:spPr>
          <a:xfrm>
            <a:off x="2070854" y="2333226"/>
            <a:ext cx="2080929" cy="1111430"/>
          </a:xfrm>
          <a:prstGeom prst="rightArrow">
            <a:avLst>
              <a:gd name="adj1" fmla="val 75000"/>
              <a:gd name="adj2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45" name="오른쪽 화살표 4">
            <a:extLst>
              <a:ext uri="{FF2B5EF4-FFF2-40B4-BE49-F238E27FC236}">
                <a16:creationId xmlns:a16="http://schemas.microsoft.com/office/drawing/2014/main" id="{2A312AE8-E5BF-4732-93C3-7D4FDE15CD9D}"/>
              </a:ext>
            </a:extLst>
          </p:cNvPr>
          <p:cNvSpPr/>
          <p:nvPr/>
        </p:nvSpPr>
        <p:spPr>
          <a:xfrm>
            <a:off x="2070854" y="2508551"/>
            <a:ext cx="1529263" cy="86309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60" tIns="10160" rIns="10160" bIns="10160" numCol="1" spcCol="1270" anchor="t" anchorCtr="0">
            <a:noAutofit/>
          </a:bodyPr>
          <a:lstStyle/>
          <a:p>
            <a:pPr marL="171450" lvl="1" indent="-171450" algn="l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b="1" kern="1200" dirty="0"/>
              <a:t>전체평균</a:t>
            </a:r>
          </a:p>
          <a:p>
            <a:pPr marL="171450" lvl="1" indent="-171450" algn="l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kern="1200" dirty="0"/>
              <a:t>월별</a:t>
            </a:r>
          </a:p>
          <a:p>
            <a:pPr marL="171450" lvl="1" indent="-171450" algn="l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kern="1200" dirty="0"/>
              <a:t>기간별</a:t>
            </a:r>
          </a:p>
        </p:txBody>
      </p:sp>
      <p:sp>
        <p:nvSpPr>
          <p:cNvPr id="48" name="모서리가 둥근 직사각형 33">
            <a:extLst>
              <a:ext uri="{FF2B5EF4-FFF2-40B4-BE49-F238E27FC236}">
                <a16:creationId xmlns:a16="http://schemas.microsoft.com/office/drawing/2014/main" id="{6F4689EF-7EC0-4789-83B8-16A7D2D1754B}"/>
              </a:ext>
            </a:extLst>
          </p:cNvPr>
          <p:cNvSpPr/>
          <p:nvPr/>
        </p:nvSpPr>
        <p:spPr>
          <a:xfrm>
            <a:off x="841466" y="2220520"/>
            <a:ext cx="1224136" cy="12241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sp>
      <p:sp>
        <p:nvSpPr>
          <p:cNvPr id="51" name="오른쪽 화살표 45">
            <a:extLst>
              <a:ext uri="{FF2B5EF4-FFF2-40B4-BE49-F238E27FC236}">
                <a16:creationId xmlns:a16="http://schemas.microsoft.com/office/drawing/2014/main" id="{A3FC2DAE-1F71-40CA-B19D-03A686F2BE32}"/>
              </a:ext>
            </a:extLst>
          </p:cNvPr>
          <p:cNvSpPr/>
          <p:nvPr/>
        </p:nvSpPr>
        <p:spPr>
          <a:xfrm>
            <a:off x="2076140" y="4725144"/>
            <a:ext cx="2080929" cy="807516"/>
          </a:xfrm>
          <a:prstGeom prst="rightArrow">
            <a:avLst>
              <a:gd name="adj1" fmla="val 75000"/>
              <a:gd name="adj2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sp>
      <p:sp>
        <p:nvSpPr>
          <p:cNvPr id="53" name="오른쪽 화살표 4">
            <a:extLst>
              <a:ext uri="{FF2B5EF4-FFF2-40B4-BE49-F238E27FC236}">
                <a16:creationId xmlns:a16="http://schemas.microsoft.com/office/drawing/2014/main" id="{4932A92F-E514-4692-8254-98B7DCBF490F}"/>
              </a:ext>
            </a:extLst>
          </p:cNvPr>
          <p:cNvSpPr/>
          <p:nvPr/>
        </p:nvSpPr>
        <p:spPr>
          <a:xfrm>
            <a:off x="2070854" y="4869160"/>
            <a:ext cx="1529263" cy="5914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60" tIns="10160" rIns="10160" bIns="10160" numCol="1" spcCol="1270" anchor="t" anchorCtr="0">
            <a:noAutofit/>
          </a:bodyPr>
          <a:lstStyle/>
          <a:p>
            <a:pPr marL="171450" lvl="1" indent="-171450" algn="l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b="1" kern="1200" dirty="0" err="1"/>
              <a:t>요일별</a:t>
            </a:r>
            <a:endParaRPr lang="ko-KR" altLang="en-US" sz="1600" b="1" kern="1200" dirty="0"/>
          </a:p>
          <a:p>
            <a:pPr marL="171450" lvl="1" indent="-171450" algn="l" defTabSz="7112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600" kern="1200" dirty="0" err="1"/>
              <a:t>날짜별</a:t>
            </a:r>
            <a:endParaRPr lang="ko-KR" altLang="en-US" sz="1600" kern="1200" dirty="0"/>
          </a:p>
        </p:txBody>
      </p:sp>
      <p:sp>
        <p:nvSpPr>
          <p:cNvPr id="56" name="모서리가 둥근 직사각형 6">
            <a:extLst>
              <a:ext uri="{FF2B5EF4-FFF2-40B4-BE49-F238E27FC236}">
                <a16:creationId xmlns:a16="http://schemas.microsoft.com/office/drawing/2014/main" id="{CAAA34A1-14CD-4A76-985B-C10E82F60988}"/>
              </a:ext>
            </a:extLst>
          </p:cNvPr>
          <p:cNvSpPr/>
          <p:nvPr/>
        </p:nvSpPr>
        <p:spPr>
          <a:xfrm>
            <a:off x="887342" y="4981865"/>
            <a:ext cx="1104621" cy="111143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>
                <a:solidFill>
                  <a:schemeClr val="tx2">
                    <a:lumMod val="50000"/>
                  </a:schemeClr>
                </a:solidFill>
              </a:rPr>
              <a:t>움직임</a:t>
            </a:r>
          </a:p>
        </p:txBody>
      </p:sp>
      <p:sp>
        <p:nvSpPr>
          <p:cNvPr id="57" name="모서리가 둥근 직사각형 6">
            <a:extLst>
              <a:ext uri="{FF2B5EF4-FFF2-40B4-BE49-F238E27FC236}">
                <a16:creationId xmlns:a16="http://schemas.microsoft.com/office/drawing/2014/main" id="{3D74A144-BF9E-4AB6-8964-4404D8E915D2}"/>
              </a:ext>
            </a:extLst>
          </p:cNvPr>
          <p:cNvSpPr/>
          <p:nvPr/>
        </p:nvSpPr>
        <p:spPr>
          <a:xfrm>
            <a:off x="899592" y="2677609"/>
            <a:ext cx="1104621" cy="111143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440" tIns="45720" rIns="91440" bIns="45720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err="1">
                <a:solidFill>
                  <a:schemeClr val="tx2">
                    <a:lumMod val="50000"/>
                  </a:schemeClr>
                </a:solidFill>
              </a:rPr>
              <a:t>온습도</a:t>
            </a:r>
            <a:endParaRPr lang="ko-KR" altLang="en-US" sz="2000" b="1" kern="1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2FA7324-8191-41AD-820A-FE0CCA92A8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4" y="2220100"/>
            <a:ext cx="848860" cy="84886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5AAE055-EFC3-4C36-A2F6-E276E758185D}"/>
              </a:ext>
            </a:extLst>
          </p:cNvPr>
          <p:cNvSpPr/>
          <p:nvPr/>
        </p:nvSpPr>
        <p:spPr bwMode="auto">
          <a:xfrm>
            <a:off x="4499992" y="1585209"/>
            <a:ext cx="2492945" cy="4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00119DCC-F07B-4CA9-8266-E0E48CF052EE}"/>
              </a:ext>
            </a:extLst>
          </p:cNvPr>
          <p:cNvSpPr txBox="1">
            <a:spLocks/>
          </p:cNvSpPr>
          <p:nvPr/>
        </p:nvSpPr>
        <p:spPr>
          <a:xfrm>
            <a:off x="4546287" y="1484784"/>
            <a:ext cx="2545993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Temp &amp; Humid</a:t>
            </a:r>
            <a:endParaRPr kumimoji="0" lang="ko-KR" altLang="en-US" sz="2400" b="1" i="0" u="none" strike="noStrike" kern="1200" normalizeH="0" baseline="0" noProof="0" dirty="0">
              <a:solidFill>
                <a:schemeClr val="bg1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62FD6E-0052-4ACB-8B7B-62702AAD83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22" b="3801"/>
          <a:stretch/>
        </p:blipFill>
        <p:spPr>
          <a:xfrm>
            <a:off x="5504661" y="2147305"/>
            <a:ext cx="3639339" cy="300328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841232D-9FE2-4F8B-A2BF-78AAAC704B7D}"/>
              </a:ext>
            </a:extLst>
          </p:cNvPr>
          <p:cNvGrpSpPr/>
          <p:nvPr/>
        </p:nvGrpSpPr>
        <p:grpSpPr>
          <a:xfrm>
            <a:off x="52128" y="1856423"/>
            <a:ext cx="5491758" cy="3804825"/>
            <a:chOff x="810634" y="3112945"/>
            <a:chExt cx="4286250" cy="2957057"/>
          </a:xfrm>
        </p:grpSpPr>
        <p:pic>
          <p:nvPicPr>
            <p:cNvPr id="33" name="_x219071944" descr="EMB000030ec632c">
              <a:extLst>
                <a:ext uri="{FF2B5EF4-FFF2-40B4-BE49-F238E27FC236}">
                  <a16:creationId xmlns:a16="http://schemas.microsoft.com/office/drawing/2014/main" id="{33CBC3BD-6082-4302-8A89-363F579A0D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2" b="82614"/>
            <a:stretch/>
          </p:blipFill>
          <p:spPr bwMode="auto">
            <a:xfrm>
              <a:off x="810634" y="3112945"/>
              <a:ext cx="4286250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765C5E7-8CCC-493B-82EA-1829C3930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08" b="60066"/>
            <a:stretch/>
          </p:blipFill>
          <p:spPr>
            <a:xfrm>
              <a:off x="810634" y="3660986"/>
              <a:ext cx="4286250" cy="2409016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50303" y="1268760"/>
            <a:ext cx="3368783" cy="576064"/>
            <a:chOff x="5264077" y="783868"/>
            <a:chExt cx="2592288" cy="57606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5AAE055-EFC3-4C36-A2F6-E276E758185D}"/>
                </a:ext>
              </a:extLst>
            </p:cNvPr>
            <p:cNvSpPr/>
            <p:nvPr/>
          </p:nvSpPr>
          <p:spPr bwMode="auto">
            <a:xfrm>
              <a:off x="5264077" y="884293"/>
              <a:ext cx="2492945" cy="43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제목 1">
              <a:extLst>
                <a:ext uri="{FF2B5EF4-FFF2-40B4-BE49-F238E27FC236}">
                  <a16:creationId xmlns:a16="http://schemas.microsoft.com/office/drawing/2014/main" id="{00119DCC-F07B-4CA9-8266-E0E48CF052EE}"/>
                </a:ext>
              </a:extLst>
            </p:cNvPr>
            <p:cNvSpPr txBox="1">
              <a:spLocks/>
            </p:cNvSpPr>
            <p:nvPr/>
          </p:nvSpPr>
          <p:spPr>
            <a:xfrm>
              <a:off x="5310372" y="783868"/>
              <a:ext cx="2545993" cy="5760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dirty="0" err="1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요일별</a:t>
              </a:r>
              <a:r>
                <a:rPr kumimoji="0" lang="ko-KR" altLang="en-US" sz="24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 차트 </a:t>
              </a:r>
              <a:r>
                <a:rPr kumimoji="0" lang="en-US" altLang="ko-KR" sz="24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(</a:t>
              </a:r>
              <a:r>
                <a:rPr kumimoji="0" lang="ko-KR" altLang="en-US" sz="24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화요일</a:t>
              </a:r>
              <a:r>
                <a:rPr kumimoji="0" lang="en-US" altLang="ko-KR" sz="2400" b="1" dirty="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)</a:t>
              </a:r>
              <a:endParaRPr kumimoji="0" lang="ko-KR" altLang="en-US" sz="2400" b="1" i="0" u="none" strike="noStrike" kern="1200" normalizeH="0" baseline="0" noProof="0" dirty="0">
                <a:solidFill>
                  <a:schemeClr val="bg1"/>
                </a:solidFill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26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53" grpId="0"/>
      <p:bldP spid="56" grpId="0"/>
      <p:bldP spid="57" grpId="0"/>
      <p:bldP spid="6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4961</TotalTime>
  <Words>282</Words>
  <Application>Microsoft Office PowerPoint</Application>
  <PresentationFormat>화면 슬라이드 쇼(4:3)</PresentationFormat>
  <Paragraphs>110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굴림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최 재국</cp:lastModifiedBy>
  <cp:revision>533</cp:revision>
  <cp:lastPrinted>2018-03-19T08:17:00Z</cp:lastPrinted>
  <dcterms:created xsi:type="dcterms:W3CDTF">2011-12-01T06:40:54Z</dcterms:created>
  <dcterms:modified xsi:type="dcterms:W3CDTF">2022-09-15T12:20:48Z</dcterms:modified>
</cp:coreProperties>
</file>